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262" r:id="rId5"/>
  </p:sldIdLst>
  <p:sldSz cx="51206400" cy="23774400"/>
  <p:notesSz cx="12039600" cy="7010400"/>
  <p:defaultTextStyle>
    <a:defPPr>
      <a:defRPr lang="en-US"/>
    </a:defPPr>
    <a:lvl1pPr algn="l" rtl="0" eaLnBrk="0" fontAlgn="base" hangingPunct="0">
      <a:spcBef>
        <a:spcPct val="0"/>
      </a:spcBef>
      <a:spcAft>
        <a:spcPct val="0"/>
      </a:spcAft>
      <a:defRPr sz="2100" b="1" kern="1200">
        <a:solidFill>
          <a:schemeClr val="tx1"/>
        </a:solidFill>
        <a:latin typeface="Arial" panose="020B0604020202020204" pitchFamily="34" charset="0"/>
        <a:ea typeface="+mn-ea"/>
        <a:cs typeface="+mn-cs"/>
      </a:defRPr>
    </a:lvl1pPr>
    <a:lvl2pPr marL="334963" indent="-30163" algn="l" rtl="0" eaLnBrk="0" fontAlgn="base" hangingPunct="0">
      <a:spcBef>
        <a:spcPct val="0"/>
      </a:spcBef>
      <a:spcAft>
        <a:spcPct val="0"/>
      </a:spcAft>
      <a:defRPr sz="2100" b="1" kern="1200">
        <a:solidFill>
          <a:schemeClr val="tx1"/>
        </a:solidFill>
        <a:latin typeface="Arial" panose="020B0604020202020204" pitchFamily="34" charset="0"/>
        <a:ea typeface="+mn-ea"/>
        <a:cs typeface="+mn-cs"/>
      </a:defRPr>
    </a:lvl2pPr>
    <a:lvl3pPr marL="669925" indent="-60325" algn="l" rtl="0" eaLnBrk="0" fontAlgn="base" hangingPunct="0">
      <a:spcBef>
        <a:spcPct val="0"/>
      </a:spcBef>
      <a:spcAft>
        <a:spcPct val="0"/>
      </a:spcAft>
      <a:defRPr sz="2100" b="1" kern="1200">
        <a:solidFill>
          <a:schemeClr val="tx1"/>
        </a:solidFill>
        <a:latin typeface="Arial" panose="020B0604020202020204" pitchFamily="34" charset="0"/>
        <a:ea typeface="+mn-ea"/>
        <a:cs typeface="+mn-cs"/>
      </a:defRPr>
    </a:lvl3pPr>
    <a:lvl4pPr marL="1004888" indent="-90488" algn="l" rtl="0" eaLnBrk="0" fontAlgn="base" hangingPunct="0">
      <a:spcBef>
        <a:spcPct val="0"/>
      </a:spcBef>
      <a:spcAft>
        <a:spcPct val="0"/>
      </a:spcAft>
      <a:defRPr sz="2100" b="1" kern="1200">
        <a:solidFill>
          <a:schemeClr val="tx1"/>
        </a:solidFill>
        <a:latin typeface="Arial" panose="020B0604020202020204" pitchFamily="34" charset="0"/>
        <a:ea typeface="+mn-ea"/>
        <a:cs typeface="+mn-cs"/>
      </a:defRPr>
    </a:lvl4pPr>
    <a:lvl5pPr marL="1341438" indent="-122238" algn="l" rtl="0" eaLnBrk="0" fontAlgn="base" hangingPunct="0">
      <a:spcBef>
        <a:spcPct val="0"/>
      </a:spcBef>
      <a:spcAft>
        <a:spcPct val="0"/>
      </a:spcAft>
      <a:defRPr sz="2100" b="1" kern="1200">
        <a:solidFill>
          <a:schemeClr val="tx1"/>
        </a:solidFill>
        <a:latin typeface="Arial" panose="020B0604020202020204" pitchFamily="34" charset="0"/>
        <a:ea typeface="+mn-ea"/>
        <a:cs typeface="+mn-cs"/>
      </a:defRPr>
    </a:lvl5pPr>
    <a:lvl6pPr marL="2286000" algn="l" defTabSz="914400" rtl="0" eaLnBrk="1" latinLnBrk="0" hangingPunct="1">
      <a:defRPr sz="2100" b="1" kern="1200">
        <a:solidFill>
          <a:schemeClr val="tx1"/>
        </a:solidFill>
        <a:latin typeface="Arial" panose="020B0604020202020204" pitchFamily="34" charset="0"/>
        <a:ea typeface="+mn-ea"/>
        <a:cs typeface="+mn-cs"/>
      </a:defRPr>
    </a:lvl6pPr>
    <a:lvl7pPr marL="2743200" algn="l" defTabSz="914400" rtl="0" eaLnBrk="1" latinLnBrk="0" hangingPunct="1">
      <a:defRPr sz="2100" b="1" kern="1200">
        <a:solidFill>
          <a:schemeClr val="tx1"/>
        </a:solidFill>
        <a:latin typeface="Arial" panose="020B0604020202020204" pitchFamily="34" charset="0"/>
        <a:ea typeface="+mn-ea"/>
        <a:cs typeface="+mn-cs"/>
      </a:defRPr>
    </a:lvl7pPr>
    <a:lvl8pPr marL="3200400" algn="l" defTabSz="914400" rtl="0" eaLnBrk="1" latinLnBrk="0" hangingPunct="1">
      <a:defRPr sz="2100" b="1" kern="1200">
        <a:solidFill>
          <a:schemeClr val="tx1"/>
        </a:solidFill>
        <a:latin typeface="Arial" panose="020B0604020202020204" pitchFamily="34" charset="0"/>
        <a:ea typeface="+mn-ea"/>
        <a:cs typeface="+mn-cs"/>
      </a:defRPr>
    </a:lvl8pPr>
    <a:lvl9pPr marL="3657600" algn="l" defTabSz="914400" rtl="0" eaLnBrk="1" latinLnBrk="0" hangingPunct="1">
      <a:defRPr sz="21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4440" userDrawn="1">
          <p15:clr>
            <a:srgbClr val="A4A3A4"/>
          </p15:clr>
        </p15:guide>
        <p15:guide id="2" orient="horz" pos="3051" userDrawn="1">
          <p15:clr>
            <a:srgbClr val="A4A3A4"/>
          </p15:clr>
        </p15:guide>
        <p15:guide id="3" orient="horz" pos="2552" userDrawn="1">
          <p15:clr>
            <a:srgbClr val="A4A3A4"/>
          </p15:clr>
        </p15:guide>
        <p15:guide id="4" orient="horz" pos="3209" userDrawn="1">
          <p15:clr>
            <a:srgbClr val="A4A3A4"/>
          </p15:clr>
        </p15:guide>
        <p15:guide id="5" pos="840" userDrawn="1">
          <p15:clr>
            <a:srgbClr val="A4A3A4"/>
          </p15:clr>
        </p15:guide>
        <p15:guide id="6" pos="8064" userDrawn="1">
          <p15:clr>
            <a:srgbClr val="A4A3A4"/>
          </p15:clr>
        </p15:guide>
        <p15:guide id="7" pos="8624" userDrawn="1">
          <p15:clr>
            <a:srgbClr val="A4A3A4"/>
          </p15:clr>
        </p15:guide>
        <p15:guide id="8" pos="15848" userDrawn="1">
          <p15:clr>
            <a:srgbClr val="A4A3A4"/>
          </p15:clr>
        </p15:guide>
        <p15:guide id="9" pos="16416" userDrawn="1">
          <p15:clr>
            <a:srgbClr val="A4A3A4"/>
          </p15:clr>
        </p15:guide>
        <p15:guide id="10" pos="23632" userDrawn="1">
          <p15:clr>
            <a:srgbClr val="A4A3A4"/>
          </p15:clr>
        </p15:guide>
        <p15:guide id="11" pos="24192" userDrawn="1">
          <p15:clr>
            <a:srgbClr val="A4A3A4"/>
          </p15:clr>
        </p15:guide>
        <p15:guide id="12" pos="31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7E4FF"/>
    <a:srgbClr val="009AD0"/>
    <a:srgbClr val="0078D2"/>
    <a:srgbClr val="0069B8"/>
    <a:srgbClr val="263357"/>
    <a:srgbClr val="00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8" autoAdjust="0"/>
    <p:restoredTop sz="95822" autoAdjust="0"/>
  </p:normalViewPr>
  <p:slideViewPr>
    <p:cSldViewPr>
      <p:cViewPr>
        <p:scale>
          <a:sx n="40" d="100"/>
          <a:sy n="40" d="100"/>
        </p:scale>
        <p:origin x="-6042" y="-348"/>
      </p:cViewPr>
      <p:guideLst>
        <p:guide orient="horz" pos="14440"/>
        <p:guide orient="horz" pos="3051"/>
        <p:guide orient="horz" pos="2552"/>
        <p:guide orient="horz" pos="3209"/>
        <p:guide pos="840"/>
        <p:guide pos="8064"/>
        <p:guide pos="8624"/>
        <p:guide pos="15848"/>
        <p:guide pos="16416"/>
        <p:guide pos="23632"/>
        <p:guide pos="24192"/>
        <p:guide pos="314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62A6FDF-A1BE-E60C-EB4C-6FCD921D09F0}"/>
              </a:ext>
            </a:extLst>
          </p:cNvPr>
          <p:cNvSpPr>
            <a:spLocks noGrp="1" noChangeArrowheads="1"/>
          </p:cNvSpPr>
          <p:nvPr>
            <p:ph type="hdr" sz="quarter"/>
          </p:nvPr>
        </p:nvSpPr>
        <p:spPr bwMode="auto">
          <a:xfrm>
            <a:off x="0" y="0"/>
            <a:ext cx="5200319" cy="3678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b="0">
                <a:latin typeface="Times New Roman" pitchFamily="18" charset="0"/>
              </a:defRPr>
            </a:lvl1pPr>
          </a:lstStyle>
          <a:p>
            <a:pPr>
              <a:defRPr/>
            </a:pPr>
            <a:endParaRPr lang="en-AU"/>
          </a:p>
        </p:txBody>
      </p:sp>
      <p:sp>
        <p:nvSpPr>
          <p:cNvPr id="4099" name="Rectangle 3">
            <a:extLst>
              <a:ext uri="{FF2B5EF4-FFF2-40B4-BE49-F238E27FC236}">
                <a16:creationId xmlns:a16="http://schemas.microsoft.com/office/drawing/2014/main" id="{47E7D207-17C8-1C02-8B13-39B518B9DDC4}"/>
              </a:ext>
            </a:extLst>
          </p:cNvPr>
          <p:cNvSpPr>
            <a:spLocks noGrp="1" noChangeArrowheads="1"/>
          </p:cNvSpPr>
          <p:nvPr>
            <p:ph type="dt" sz="quarter" idx="1"/>
          </p:nvPr>
        </p:nvSpPr>
        <p:spPr bwMode="auto">
          <a:xfrm>
            <a:off x="6759183" y="0"/>
            <a:ext cx="5327656" cy="3678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b="0">
                <a:latin typeface="Times New Roman" pitchFamily="18" charset="0"/>
              </a:defRPr>
            </a:lvl1pPr>
          </a:lstStyle>
          <a:p>
            <a:pPr>
              <a:defRPr/>
            </a:pPr>
            <a:endParaRPr lang="en-AU"/>
          </a:p>
        </p:txBody>
      </p:sp>
      <p:sp>
        <p:nvSpPr>
          <p:cNvPr id="4100" name="Rectangle 4">
            <a:extLst>
              <a:ext uri="{FF2B5EF4-FFF2-40B4-BE49-F238E27FC236}">
                <a16:creationId xmlns:a16="http://schemas.microsoft.com/office/drawing/2014/main" id="{FB029E08-CA72-6193-0F33-B0FF9D61AFE2}"/>
              </a:ext>
            </a:extLst>
          </p:cNvPr>
          <p:cNvSpPr>
            <a:spLocks noGrp="1" noChangeArrowheads="1"/>
          </p:cNvSpPr>
          <p:nvPr>
            <p:ph type="ftr" sz="quarter" idx="2"/>
          </p:nvPr>
        </p:nvSpPr>
        <p:spPr bwMode="auto">
          <a:xfrm>
            <a:off x="0" y="6660039"/>
            <a:ext cx="5200319" cy="366214"/>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b="0">
                <a:latin typeface="Times New Roman" pitchFamily="18" charset="0"/>
              </a:defRPr>
            </a:lvl1pPr>
          </a:lstStyle>
          <a:p>
            <a:pPr>
              <a:defRPr/>
            </a:pPr>
            <a:endParaRPr lang="en-AU"/>
          </a:p>
        </p:txBody>
      </p:sp>
      <p:sp>
        <p:nvSpPr>
          <p:cNvPr id="4101" name="Rectangle 5">
            <a:extLst>
              <a:ext uri="{FF2B5EF4-FFF2-40B4-BE49-F238E27FC236}">
                <a16:creationId xmlns:a16="http://schemas.microsoft.com/office/drawing/2014/main" id="{FCBA5AF6-FDC2-5B82-C170-B7B78419FE9C}"/>
              </a:ext>
            </a:extLst>
          </p:cNvPr>
          <p:cNvSpPr>
            <a:spLocks noGrp="1" noChangeArrowheads="1"/>
          </p:cNvSpPr>
          <p:nvPr>
            <p:ph type="sldNum" sz="quarter" idx="3"/>
          </p:nvPr>
        </p:nvSpPr>
        <p:spPr bwMode="auto">
          <a:xfrm>
            <a:off x="6759183" y="6660039"/>
            <a:ext cx="5327656" cy="366214"/>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b="0">
                <a:latin typeface="Times New Roman" panose="02020603050405020304" pitchFamily="18" charset="0"/>
              </a:defRPr>
            </a:lvl1pPr>
          </a:lstStyle>
          <a:p>
            <a:pPr>
              <a:defRPr/>
            </a:pPr>
            <a:fld id="{A1BD3867-9ABA-4E7C-8609-3F0A43185EF4}"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3F41047-CDAF-F24C-CCB8-6C3FC74ADBB4}"/>
              </a:ext>
            </a:extLst>
          </p:cNvPr>
          <p:cNvSpPr>
            <a:spLocks noGrp="1" noChangeArrowheads="1"/>
          </p:cNvSpPr>
          <p:nvPr>
            <p:ph type="hdr" sz="quarter"/>
          </p:nvPr>
        </p:nvSpPr>
        <p:spPr bwMode="auto">
          <a:xfrm>
            <a:off x="0" y="0"/>
            <a:ext cx="5200319" cy="3678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b="0">
                <a:latin typeface="Times New Roman" pitchFamily="18" charset="0"/>
              </a:defRPr>
            </a:lvl1pPr>
          </a:lstStyle>
          <a:p>
            <a:pPr>
              <a:defRPr/>
            </a:pPr>
            <a:endParaRPr lang="en-AU"/>
          </a:p>
        </p:txBody>
      </p:sp>
      <p:sp>
        <p:nvSpPr>
          <p:cNvPr id="3075" name="Rectangle 3">
            <a:extLst>
              <a:ext uri="{FF2B5EF4-FFF2-40B4-BE49-F238E27FC236}">
                <a16:creationId xmlns:a16="http://schemas.microsoft.com/office/drawing/2014/main" id="{8C0EF746-6985-B1E3-EBDF-08AECFA6CDC7}"/>
              </a:ext>
            </a:extLst>
          </p:cNvPr>
          <p:cNvSpPr>
            <a:spLocks noGrp="1" noChangeArrowheads="1"/>
          </p:cNvSpPr>
          <p:nvPr>
            <p:ph type="dt" idx="1"/>
          </p:nvPr>
        </p:nvSpPr>
        <p:spPr bwMode="auto">
          <a:xfrm>
            <a:off x="6759183" y="0"/>
            <a:ext cx="5327656" cy="3678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b="0">
                <a:latin typeface="Times New Roman" pitchFamily="18" charset="0"/>
              </a:defRPr>
            </a:lvl1pPr>
          </a:lstStyle>
          <a:p>
            <a:pPr>
              <a:defRPr/>
            </a:pPr>
            <a:endParaRPr lang="en-AU"/>
          </a:p>
        </p:txBody>
      </p:sp>
      <p:sp>
        <p:nvSpPr>
          <p:cNvPr id="2052" name="Rectangle 4">
            <a:extLst>
              <a:ext uri="{FF2B5EF4-FFF2-40B4-BE49-F238E27FC236}">
                <a16:creationId xmlns:a16="http://schemas.microsoft.com/office/drawing/2014/main" id="{310860F3-DF9A-6520-FA61-9E3332C5E02E}"/>
              </a:ext>
            </a:extLst>
          </p:cNvPr>
          <p:cNvSpPr>
            <a:spLocks noGrp="1" noRot="1" noChangeAspect="1" noChangeArrowheads="1" noTextEdit="1"/>
          </p:cNvSpPr>
          <p:nvPr>
            <p:ph type="sldImg" idx="2"/>
          </p:nvPr>
        </p:nvSpPr>
        <p:spPr bwMode="auto">
          <a:xfrm>
            <a:off x="3160713" y="523875"/>
            <a:ext cx="5645150" cy="2620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0B14F83-B602-4294-AABC-AF7A8753BA57}"/>
              </a:ext>
            </a:extLst>
          </p:cNvPr>
          <p:cNvSpPr>
            <a:spLocks noGrp="1" noChangeArrowheads="1"/>
          </p:cNvSpPr>
          <p:nvPr>
            <p:ph type="body" sz="quarter" idx="3"/>
          </p:nvPr>
        </p:nvSpPr>
        <p:spPr bwMode="auto">
          <a:xfrm>
            <a:off x="1560918" y="3356179"/>
            <a:ext cx="8835612" cy="3146911"/>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a:extLst>
              <a:ext uri="{FF2B5EF4-FFF2-40B4-BE49-F238E27FC236}">
                <a16:creationId xmlns:a16="http://schemas.microsoft.com/office/drawing/2014/main" id="{C3763114-C73F-7521-58E9-3290FE2A0E1A}"/>
              </a:ext>
            </a:extLst>
          </p:cNvPr>
          <p:cNvSpPr>
            <a:spLocks noGrp="1" noChangeArrowheads="1"/>
          </p:cNvSpPr>
          <p:nvPr>
            <p:ph type="ftr" sz="quarter" idx="4"/>
          </p:nvPr>
        </p:nvSpPr>
        <p:spPr bwMode="auto">
          <a:xfrm>
            <a:off x="0" y="6660039"/>
            <a:ext cx="5200319" cy="366214"/>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b="0">
                <a:latin typeface="Times New Roman" pitchFamily="18" charset="0"/>
              </a:defRPr>
            </a:lvl1pPr>
          </a:lstStyle>
          <a:p>
            <a:pPr>
              <a:defRPr/>
            </a:pPr>
            <a:endParaRPr lang="en-AU"/>
          </a:p>
        </p:txBody>
      </p:sp>
      <p:sp>
        <p:nvSpPr>
          <p:cNvPr id="3079" name="Rectangle 7">
            <a:extLst>
              <a:ext uri="{FF2B5EF4-FFF2-40B4-BE49-F238E27FC236}">
                <a16:creationId xmlns:a16="http://schemas.microsoft.com/office/drawing/2014/main" id="{4D420574-8F6C-3A24-DB12-3405663ABD6B}"/>
              </a:ext>
            </a:extLst>
          </p:cNvPr>
          <p:cNvSpPr>
            <a:spLocks noGrp="1" noChangeArrowheads="1"/>
          </p:cNvSpPr>
          <p:nvPr>
            <p:ph type="sldNum" sz="quarter" idx="5"/>
          </p:nvPr>
        </p:nvSpPr>
        <p:spPr bwMode="auto">
          <a:xfrm>
            <a:off x="6759183" y="6660039"/>
            <a:ext cx="5327656" cy="366214"/>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b="0">
                <a:latin typeface="Times New Roman" panose="02020603050405020304" pitchFamily="18" charset="0"/>
              </a:defRPr>
            </a:lvl1pPr>
          </a:lstStyle>
          <a:p>
            <a:pPr>
              <a:defRPr/>
            </a:pPr>
            <a:fld id="{5E1DE569-F6DF-4D5C-A2E7-45D703550E66}"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imes New Roman" pitchFamily="18" charset="0"/>
        <a:ea typeface="+mn-ea"/>
        <a:cs typeface="+mn-cs"/>
      </a:defRPr>
    </a:lvl1pPr>
    <a:lvl2pPr marL="334963" algn="l" rtl="0" eaLnBrk="0" fontAlgn="base" hangingPunct="0">
      <a:spcBef>
        <a:spcPct val="30000"/>
      </a:spcBef>
      <a:spcAft>
        <a:spcPct val="0"/>
      </a:spcAft>
      <a:defRPr sz="900" kern="1200">
        <a:solidFill>
          <a:schemeClr val="tx1"/>
        </a:solidFill>
        <a:latin typeface="Times New Roman" pitchFamily="18" charset="0"/>
        <a:ea typeface="+mn-ea"/>
        <a:cs typeface="+mn-cs"/>
      </a:defRPr>
    </a:lvl2pPr>
    <a:lvl3pPr marL="669925" algn="l" rtl="0" eaLnBrk="0" fontAlgn="base" hangingPunct="0">
      <a:spcBef>
        <a:spcPct val="30000"/>
      </a:spcBef>
      <a:spcAft>
        <a:spcPct val="0"/>
      </a:spcAft>
      <a:defRPr sz="900" kern="1200">
        <a:solidFill>
          <a:schemeClr val="tx1"/>
        </a:solidFill>
        <a:latin typeface="Times New Roman" pitchFamily="18" charset="0"/>
        <a:ea typeface="+mn-ea"/>
        <a:cs typeface="+mn-cs"/>
      </a:defRPr>
    </a:lvl3pPr>
    <a:lvl4pPr marL="1004888" algn="l" rtl="0" eaLnBrk="0" fontAlgn="base" hangingPunct="0">
      <a:spcBef>
        <a:spcPct val="30000"/>
      </a:spcBef>
      <a:spcAft>
        <a:spcPct val="0"/>
      </a:spcAft>
      <a:defRPr sz="900" kern="1200">
        <a:solidFill>
          <a:schemeClr val="tx1"/>
        </a:solidFill>
        <a:latin typeface="Times New Roman" pitchFamily="18" charset="0"/>
        <a:ea typeface="+mn-ea"/>
        <a:cs typeface="+mn-cs"/>
      </a:defRPr>
    </a:lvl4pPr>
    <a:lvl5pPr marL="1341438" algn="l" rtl="0" eaLnBrk="0" fontAlgn="base" hangingPunct="0">
      <a:spcBef>
        <a:spcPct val="30000"/>
      </a:spcBef>
      <a:spcAft>
        <a:spcPct val="0"/>
      </a:spcAft>
      <a:defRPr sz="900" kern="1200">
        <a:solidFill>
          <a:schemeClr val="tx1"/>
        </a:solidFill>
        <a:latin typeface="Times New Roman" pitchFamily="18" charset="0"/>
        <a:ea typeface="+mn-ea"/>
        <a:cs typeface="+mn-cs"/>
      </a:defRPr>
    </a:lvl5pPr>
    <a:lvl6pPr marL="1677604" algn="l" defTabSz="671042" rtl="0" eaLnBrk="1" latinLnBrk="0" hangingPunct="1">
      <a:defRPr sz="900" kern="1200">
        <a:solidFill>
          <a:schemeClr val="tx1"/>
        </a:solidFill>
        <a:latin typeface="+mn-lt"/>
        <a:ea typeface="+mn-ea"/>
        <a:cs typeface="+mn-cs"/>
      </a:defRPr>
    </a:lvl6pPr>
    <a:lvl7pPr marL="2013125" algn="l" defTabSz="671042" rtl="0" eaLnBrk="1" latinLnBrk="0" hangingPunct="1">
      <a:defRPr sz="900" kern="1200">
        <a:solidFill>
          <a:schemeClr val="tx1"/>
        </a:solidFill>
        <a:latin typeface="+mn-lt"/>
        <a:ea typeface="+mn-ea"/>
        <a:cs typeface="+mn-cs"/>
      </a:defRPr>
    </a:lvl7pPr>
    <a:lvl8pPr marL="2348645" algn="l" defTabSz="671042" rtl="0" eaLnBrk="1" latinLnBrk="0" hangingPunct="1">
      <a:defRPr sz="900" kern="1200">
        <a:solidFill>
          <a:schemeClr val="tx1"/>
        </a:solidFill>
        <a:latin typeface="+mn-lt"/>
        <a:ea typeface="+mn-ea"/>
        <a:cs typeface="+mn-cs"/>
      </a:defRPr>
    </a:lvl8pPr>
    <a:lvl9pPr marL="2684166" algn="l" defTabSz="67104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8F16A4D-0D43-8867-F288-B26D02DD1B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defRPr sz="2100" b="1">
                <a:solidFill>
                  <a:schemeClr val="tx1"/>
                </a:solidFill>
                <a:latin typeface="Arial" panose="020B0604020202020204" pitchFamily="34" charset="0"/>
              </a:defRPr>
            </a:lvl1pPr>
            <a:lvl2pPr marL="742950" indent="-285750" defTabSz="896938">
              <a:defRPr sz="2100" b="1">
                <a:solidFill>
                  <a:schemeClr val="tx1"/>
                </a:solidFill>
                <a:latin typeface="Arial" panose="020B0604020202020204" pitchFamily="34" charset="0"/>
              </a:defRPr>
            </a:lvl2pPr>
            <a:lvl3pPr marL="1143000" indent="-228600" defTabSz="896938">
              <a:defRPr sz="2100" b="1">
                <a:solidFill>
                  <a:schemeClr val="tx1"/>
                </a:solidFill>
                <a:latin typeface="Arial" panose="020B0604020202020204" pitchFamily="34" charset="0"/>
              </a:defRPr>
            </a:lvl3pPr>
            <a:lvl4pPr marL="1600200" indent="-228600" defTabSz="896938">
              <a:defRPr sz="2100" b="1">
                <a:solidFill>
                  <a:schemeClr val="tx1"/>
                </a:solidFill>
                <a:latin typeface="Arial" panose="020B0604020202020204" pitchFamily="34" charset="0"/>
              </a:defRPr>
            </a:lvl4pPr>
            <a:lvl5pPr marL="2057400" indent="-228600" defTabSz="896938">
              <a:defRPr sz="2100" b="1">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sz="2100" b="1">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sz="2100" b="1">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sz="2100" b="1">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sz="2100" b="1">
                <a:solidFill>
                  <a:schemeClr val="tx1"/>
                </a:solidFill>
                <a:latin typeface="Arial" panose="020B0604020202020204" pitchFamily="34" charset="0"/>
              </a:defRPr>
            </a:lvl9pPr>
          </a:lstStyle>
          <a:p>
            <a:fld id="{B7774928-3522-4807-89FD-9B437DBB0965}" type="slidenum">
              <a:rPr lang="en-AU" altLang="en-US" sz="1200" b="0" smtClean="0">
                <a:latin typeface="Times New Roman" panose="02020603050405020304" pitchFamily="18" charset="0"/>
              </a:rPr>
              <a:pPr/>
              <a:t>1</a:t>
            </a:fld>
            <a:endParaRPr lang="en-AU" altLang="en-US" sz="1200" b="0">
              <a:latin typeface="Times New Roman" panose="02020603050405020304" pitchFamily="18" charset="0"/>
            </a:endParaRPr>
          </a:p>
        </p:txBody>
      </p:sp>
      <p:sp>
        <p:nvSpPr>
          <p:cNvPr id="5123" name="Rectangle 2">
            <a:extLst>
              <a:ext uri="{FF2B5EF4-FFF2-40B4-BE49-F238E27FC236}">
                <a16:creationId xmlns:a16="http://schemas.microsoft.com/office/drawing/2014/main" id="{12843902-F20D-261E-9783-AE017DCACA61}"/>
              </a:ext>
            </a:extLst>
          </p:cNvPr>
          <p:cNvSpPr>
            <a:spLocks noGrp="1" noRot="1" noChangeAspect="1" noChangeArrowheads="1" noTextEdit="1"/>
          </p:cNvSpPr>
          <p:nvPr>
            <p:ph type="sldImg"/>
          </p:nvPr>
        </p:nvSpPr>
        <p:spPr>
          <a:xfrm>
            <a:off x="3160713" y="523875"/>
            <a:ext cx="5645150" cy="2620963"/>
          </a:xfrm>
          <a:ln/>
        </p:spPr>
      </p:sp>
      <p:sp>
        <p:nvSpPr>
          <p:cNvPr id="5124" name="Rectangle 3">
            <a:extLst>
              <a:ext uri="{FF2B5EF4-FFF2-40B4-BE49-F238E27FC236}">
                <a16:creationId xmlns:a16="http://schemas.microsoft.com/office/drawing/2014/main" id="{56C892D0-C227-CDD5-56BD-BAEFBFAFE1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9" y="7385475"/>
            <a:ext cx="43523959" cy="5096087"/>
          </a:xfrm>
        </p:spPr>
        <p:txBody>
          <a:bodyPr/>
          <a:lstStyle/>
          <a:p>
            <a:r>
              <a:rPr lang="en-US"/>
              <a:t>Click to edit Master title style</a:t>
            </a:r>
          </a:p>
        </p:txBody>
      </p:sp>
      <p:sp>
        <p:nvSpPr>
          <p:cNvPr id="3" name="Subtitle 2"/>
          <p:cNvSpPr>
            <a:spLocks noGrp="1"/>
          </p:cNvSpPr>
          <p:nvPr>
            <p:ph type="subTitle" idx="1"/>
          </p:nvPr>
        </p:nvSpPr>
        <p:spPr>
          <a:xfrm>
            <a:off x="7680597" y="13472160"/>
            <a:ext cx="35845220" cy="6075680"/>
          </a:xfrm>
        </p:spPr>
        <p:txBody>
          <a:bodyPr/>
          <a:lstStyle>
            <a:lvl1pPr marL="0" indent="0" algn="ctr">
              <a:buNone/>
              <a:defRPr/>
            </a:lvl1pPr>
            <a:lvl2pPr marL="242321" indent="0" algn="ctr">
              <a:buNone/>
              <a:defRPr/>
            </a:lvl2pPr>
            <a:lvl3pPr marL="484644" indent="0" algn="ctr">
              <a:buNone/>
              <a:defRPr/>
            </a:lvl3pPr>
            <a:lvl4pPr marL="726964" indent="0" algn="ctr">
              <a:buNone/>
              <a:defRPr/>
            </a:lvl4pPr>
            <a:lvl5pPr marL="969286" indent="0" algn="ctr">
              <a:buNone/>
              <a:defRPr/>
            </a:lvl5pPr>
            <a:lvl6pPr marL="1211608" indent="0" algn="ctr">
              <a:buNone/>
              <a:defRPr/>
            </a:lvl6pPr>
            <a:lvl7pPr marL="1453929" indent="0" algn="ctr">
              <a:buNone/>
              <a:defRPr/>
            </a:lvl7pPr>
            <a:lvl8pPr marL="1696250" indent="0" algn="ctr">
              <a:buNone/>
              <a:defRPr/>
            </a:lvl8pPr>
            <a:lvl9pPr marL="193857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E9F56A8-81B4-A3B7-A762-680143DE33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CED73F-8C4B-E30C-3C3C-CDACC72724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890EA4-1E2E-D104-C47C-F27C8873F308}"/>
              </a:ext>
            </a:extLst>
          </p:cNvPr>
          <p:cNvSpPr>
            <a:spLocks noGrp="1" noChangeArrowheads="1"/>
          </p:cNvSpPr>
          <p:nvPr>
            <p:ph type="sldNum" sz="quarter" idx="12"/>
          </p:nvPr>
        </p:nvSpPr>
        <p:spPr>
          <a:ln/>
        </p:spPr>
        <p:txBody>
          <a:bodyPr/>
          <a:lstStyle>
            <a:lvl1pPr>
              <a:defRPr/>
            </a:lvl1pPr>
          </a:lstStyle>
          <a:p>
            <a:pPr>
              <a:defRPr/>
            </a:pPr>
            <a:fld id="{C155394E-DDBA-4353-B966-3501EF3A4623}" type="slidenum">
              <a:rPr lang="en-US" altLang="en-US"/>
              <a:pPr>
                <a:defRPr/>
              </a:pPr>
              <a:t>‹#›</a:t>
            </a:fld>
            <a:endParaRPr lang="en-US" altLang="en-US"/>
          </a:p>
        </p:txBody>
      </p:sp>
    </p:spTree>
    <p:extLst>
      <p:ext uri="{BB962C8B-B14F-4D97-AF65-F5344CB8AC3E}">
        <p14:creationId xmlns:p14="http://schemas.microsoft.com/office/powerpoint/2010/main" val="90220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740D0A-0DCD-1A51-1FAB-0D563B977F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78C5C3-E9EF-3E4B-91A6-4F32A632F2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5E491A-51D4-958F-8A3E-166B4D525F06}"/>
              </a:ext>
            </a:extLst>
          </p:cNvPr>
          <p:cNvSpPr>
            <a:spLocks noGrp="1" noChangeArrowheads="1"/>
          </p:cNvSpPr>
          <p:nvPr>
            <p:ph type="sldNum" sz="quarter" idx="12"/>
          </p:nvPr>
        </p:nvSpPr>
        <p:spPr>
          <a:ln/>
        </p:spPr>
        <p:txBody>
          <a:bodyPr/>
          <a:lstStyle>
            <a:lvl1pPr>
              <a:defRPr/>
            </a:lvl1pPr>
          </a:lstStyle>
          <a:p>
            <a:pPr>
              <a:defRPr/>
            </a:pPr>
            <a:fld id="{6A402E6A-ABF1-4F2C-A77A-A3C9733C64AB}" type="slidenum">
              <a:rPr lang="en-US" altLang="en-US"/>
              <a:pPr>
                <a:defRPr/>
              </a:pPr>
              <a:t>‹#›</a:t>
            </a:fld>
            <a:endParaRPr lang="en-US" altLang="en-US"/>
          </a:p>
        </p:txBody>
      </p:sp>
    </p:spTree>
    <p:extLst>
      <p:ext uri="{BB962C8B-B14F-4D97-AF65-F5344CB8AC3E}">
        <p14:creationId xmlns:p14="http://schemas.microsoft.com/office/powerpoint/2010/main" val="249212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4194" y="2113280"/>
            <a:ext cx="10880989" cy="19019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1230" y="2113280"/>
            <a:ext cx="32465169" cy="19019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A736C4-330A-3547-66E2-5D8E4ED72F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3322F9-9B66-E9CD-2BEF-542B856011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BB3FB0-21BC-5B31-E878-CBE930E709E8}"/>
              </a:ext>
            </a:extLst>
          </p:cNvPr>
          <p:cNvSpPr>
            <a:spLocks noGrp="1" noChangeArrowheads="1"/>
          </p:cNvSpPr>
          <p:nvPr>
            <p:ph type="sldNum" sz="quarter" idx="12"/>
          </p:nvPr>
        </p:nvSpPr>
        <p:spPr>
          <a:ln/>
        </p:spPr>
        <p:txBody>
          <a:bodyPr/>
          <a:lstStyle>
            <a:lvl1pPr>
              <a:defRPr/>
            </a:lvl1pPr>
          </a:lstStyle>
          <a:p>
            <a:pPr>
              <a:defRPr/>
            </a:pPr>
            <a:fld id="{E8889859-DBBB-4E6F-AC66-2C644E57EB5A}" type="slidenum">
              <a:rPr lang="en-US" altLang="en-US"/>
              <a:pPr>
                <a:defRPr/>
              </a:pPr>
              <a:t>‹#›</a:t>
            </a:fld>
            <a:endParaRPr lang="en-US" altLang="en-US"/>
          </a:p>
        </p:txBody>
      </p:sp>
    </p:spTree>
    <p:extLst>
      <p:ext uri="{BB962C8B-B14F-4D97-AF65-F5344CB8AC3E}">
        <p14:creationId xmlns:p14="http://schemas.microsoft.com/office/powerpoint/2010/main" val="31782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27F363-1EB3-6DF2-A679-29A81DBF60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C54870-AADA-809E-66D2-B30F113136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FAB566-7C72-C008-C8BF-6AA391B66FA0}"/>
              </a:ext>
            </a:extLst>
          </p:cNvPr>
          <p:cNvSpPr>
            <a:spLocks noGrp="1" noChangeArrowheads="1"/>
          </p:cNvSpPr>
          <p:nvPr>
            <p:ph type="sldNum" sz="quarter" idx="12"/>
          </p:nvPr>
        </p:nvSpPr>
        <p:spPr>
          <a:ln/>
        </p:spPr>
        <p:txBody>
          <a:bodyPr/>
          <a:lstStyle>
            <a:lvl1pPr>
              <a:defRPr/>
            </a:lvl1pPr>
          </a:lstStyle>
          <a:p>
            <a:pPr>
              <a:defRPr/>
            </a:pPr>
            <a:fld id="{CC2610D0-2673-4791-BA70-6780CCCE5DCA}" type="slidenum">
              <a:rPr lang="en-US" altLang="en-US"/>
              <a:pPr>
                <a:defRPr/>
              </a:pPr>
              <a:t>‹#›</a:t>
            </a:fld>
            <a:endParaRPr lang="en-US" altLang="en-US"/>
          </a:p>
        </p:txBody>
      </p:sp>
    </p:spTree>
    <p:extLst>
      <p:ext uri="{BB962C8B-B14F-4D97-AF65-F5344CB8AC3E}">
        <p14:creationId xmlns:p14="http://schemas.microsoft.com/office/powerpoint/2010/main" val="294944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15277256"/>
            <a:ext cx="43525811" cy="4721862"/>
          </a:xfrm>
        </p:spPr>
        <p:txBody>
          <a:bodyPr anchor="t"/>
          <a:lstStyle>
            <a:lvl1pPr algn="l">
              <a:defRPr sz="2095" b="1" cap="all"/>
            </a:lvl1pPr>
          </a:lstStyle>
          <a:p>
            <a:r>
              <a:rPr lang="en-US"/>
              <a:t>Click to edit Master title style</a:t>
            </a:r>
          </a:p>
        </p:txBody>
      </p:sp>
      <p:sp>
        <p:nvSpPr>
          <p:cNvPr id="3" name="Text Placeholder 2"/>
          <p:cNvSpPr>
            <a:spLocks noGrp="1"/>
          </p:cNvSpPr>
          <p:nvPr>
            <p:ph type="body" idx="1"/>
          </p:nvPr>
        </p:nvSpPr>
        <p:spPr>
          <a:xfrm>
            <a:off x="4044951" y="10077218"/>
            <a:ext cx="43525811" cy="5200039"/>
          </a:xfrm>
        </p:spPr>
        <p:txBody>
          <a:bodyPr anchor="b"/>
          <a:lstStyle>
            <a:lvl1pPr marL="0" indent="0">
              <a:buNone/>
              <a:defRPr sz="1084"/>
            </a:lvl1pPr>
            <a:lvl2pPr marL="242321" indent="0">
              <a:buNone/>
              <a:defRPr sz="939"/>
            </a:lvl2pPr>
            <a:lvl3pPr marL="484644" indent="0">
              <a:buNone/>
              <a:defRPr sz="867"/>
            </a:lvl3pPr>
            <a:lvl4pPr marL="726964" indent="0">
              <a:buNone/>
              <a:defRPr sz="722"/>
            </a:lvl4pPr>
            <a:lvl5pPr marL="969286" indent="0">
              <a:buNone/>
              <a:defRPr sz="722"/>
            </a:lvl5pPr>
            <a:lvl6pPr marL="1211608" indent="0">
              <a:buNone/>
              <a:defRPr sz="722"/>
            </a:lvl6pPr>
            <a:lvl7pPr marL="1453929" indent="0">
              <a:buNone/>
              <a:defRPr sz="722"/>
            </a:lvl7pPr>
            <a:lvl8pPr marL="1696250" indent="0">
              <a:buNone/>
              <a:defRPr sz="722"/>
            </a:lvl8pPr>
            <a:lvl9pPr marL="1938572" indent="0">
              <a:buNone/>
              <a:defRPr sz="722"/>
            </a:lvl9pPr>
          </a:lstStyle>
          <a:p>
            <a:pPr lvl="0"/>
            <a:r>
              <a:rPr lang="en-US"/>
              <a:t>Click to edit Master text styles</a:t>
            </a:r>
          </a:p>
        </p:txBody>
      </p:sp>
      <p:sp>
        <p:nvSpPr>
          <p:cNvPr id="4" name="Rectangle 4">
            <a:extLst>
              <a:ext uri="{FF2B5EF4-FFF2-40B4-BE49-F238E27FC236}">
                <a16:creationId xmlns:a16="http://schemas.microsoft.com/office/drawing/2014/main" id="{09523805-2742-BEDF-69C8-25671B8FF1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4B20F9-CCB3-1482-EFD9-F75A42EB79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CB4311-DE01-E425-ED1D-98731C02EA8B}"/>
              </a:ext>
            </a:extLst>
          </p:cNvPr>
          <p:cNvSpPr>
            <a:spLocks noGrp="1" noChangeArrowheads="1"/>
          </p:cNvSpPr>
          <p:nvPr>
            <p:ph type="sldNum" sz="quarter" idx="12"/>
          </p:nvPr>
        </p:nvSpPr>
        <p:spPr>
          <a:ln/>
        </p:spPr>
        <p:txBody>
          <a:bodyPr/>
          <a:lstStyle>
            <a:lvl1pPr>
              <a:defRPr/>
            </a:lvl1pPr>
          </a:lstStyle>
          <a:p>
            <a:pPr>
              <a:defRPr/>
            </a:pPr>
            <a:fld id="{FA5D00A3-E00B-4B3E-BE78-CE95242DECFB}" type="slidenum">
              <a:rPr lang="en-US" altLang="en-US"/>
              <a:pPr>
                <a:defRPr/>
              </a:pPr>
              <a:t>‹#›</a:t>
            </a:fld>
            <a:endParaRPr lang="en-US" altLang="en-US"/>
          </a:p>
        </p:txBody>
      </p:sp>
    </p:spTree>
    <p:extLst>
      <p:ext uri="{BB962C8B-B14F-4D97-AF65-F5344CB8AC3E}">
        <p14:creationId xmlns:p14="http://schemas.microsoft.com/office/powerpoint/2010/main" val="125092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1221" y="6868160"/>
            <a:ext cx="21673080" cy="14264640"/>
          </a:xfrm>
        </p:spPr>
        <p:txBody>
          <a:bodyPr/>
          <a:lstStyle>
            <a:lvl1pPr>
              <a:defRPr sz="1517"/>
            </a:lvl1pPr>
            <a:lvl2pPr>
              <a:defRPr sz="1228"/>
            </a:lvl2pPr>
            <a:lvl3pPr>
              <a:defRPr sz="1084"/>
            </a:lvl3pPr>
            <a:lvl4pPr>
              <a:defRPr sz="939"/>
            </a:lvl4pPr>
            <a:lvl5pPr>
              <a:defRPr sz="939"/>
            </a:lvl5pPr>
            <a:lvl6pPr>
              <a:defRPr sz="939"/>
            </a:lvl6pPr>
            <a:lvl7pPr>
              <a:defRPr sz="939"/>
            </a:lvl7pPr>
            <a:lvl8pPr>
              <a:defRPr sz="939"/>
            </a:lvl8pPr>
            <a:lvl9pPr>
              <a:defRPr sz="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92100" y="6868160"/>
            <a:ext cx="21673080" cy="14264640"/>
          </a:xfrm>
        </p:spPr>
        <p:txBody>
          <a:bodyPr/>
          <a:lstStyle>
            <a:lvl1pPr>
              <a:defRPr sz="1517"/>
            </a:lvl1pPr>
            <a:lvl2pPr>
              <a:defRPr sz="1228"/>
            </a:lvl2pPr>
            <a:lvl3pPr>
              <a:defRPr sz="1084"/>
            </a:lvl3pPr>
            <a:lvl4pPr>
              <a:defRPr sz="939"/>
            </a:lvl4pPr>
            <a:lvl5pPr>
              <a:defRPr sz="939"/>
            </a:lvl5pPr>
            <a:lvl6pPr>
              <a:defRPr sz="939"/>
            </a:lvl6pPr>
            <a:lvl7pPr>
              <a:defRPr sz="939"/>
            </a:lvl7pPr>
            <a:lvl8pPr>
              <a:defRPr sz="939"/>
            </a:lvl8pPr>
            <a:lvl9pPr>
              <a:defRPr sz="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643AC4-2F49-470B-4113-91FE761AFF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CF23AD-92EC-6D15-07FB-88E99B3E6F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E027A36-946A-010A-A0AF-68296B79593B}"/>
              </a:ext>
            </a:extLst>
          </p:cNvPr>
          <p:cNvSpPr>
            <a:spLocks noGrp="1" noChangeArrowheads="1"/>
          </p:cNvSpPr>
          <p:nvPr>
            <p:ph type="sldNum" sz="quarter" idx="12"/>
          </p:nvPr>
        </p:nvSpPr>
        <p:spPr>
          <a:ln/>
        </p:spPr>
        <p:txBody>
          <a:bodyPr/>
          <a:lstStyle>
            <a:lvl1pPr>
              <a:defRPr/>
            </a:lvl1pPr>
          </a:lstStyle>
          <a:p>
            <a:pPr>
              <a:defRPr/>
            </a:pPr>
            <a:fld id="{38F775BB-420A-4989-A365-96A6DD03000B}" type="slidenum">
              <a:rPr lang="en-US" altLang="en-US"/>
              <a:pPr>
                <a:defRPr/>
              </a:pPr>
              <a:t>‹#›</a:t>
            </a:fld>
            <a:endParaRPr lang="en-US" altLang="en-US"/>
          </a:p>
        </p:txBody>
      </p:sp>
    </p:spTree>
    <p:extLst>
      <p:ext uri="{BB962C8B-B14F-4D97-AF65-F5344CB8AC3E}">
        <p14:creationId xmlns:p14="http://schemas.microsoft.com/office/powerpoint/2010/main" val="342678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59588" y="952690"/>
            <a:ext cx="46087241" cy="3962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59582" y="5322338"/>
            <a:ext cx="22625051" cy="2217232"/>
          </a:xfrm>
        </p:spPr>
        <p:txBody>
          <a:bodyPr anchor="b"/>
          <a:lstStyle>
            <a:lvl1pPr marL="0" indent="0">
              <a:buNone/>
              <a:defRPr sz="1228" b="1"/>
            </a:lvl1pPr>
            <a:lvl2pPr marL="242321" indent="0">
              <a:buNone/>
              <a:defRPr sz="1084" b="1"/>
            </a:lvl2pPr>
            <a:lvl3pPr marL="484644" indent="0">
              <a:buNone/>
              <a:defRPr sz="939" b="1"/>
            </a:lvl3pPr>
            <a:lvl4pPr marL="726964" indent="0">
              <a:buNone/>
              <a:defRPr sz="867" b="1"/>
            </a:lvl4pPr>
            <a:lvl5pPr marL="969286" indent="0">
              <a:buNone/>
              <a:defRPr sz="867" b="1"/>
            </a:lvl5pPr>
            <a:lvl6pPr marL="1211608" indent="0">
              <a:buNone/>
              <a:defRPr sz="867" b="1"/>
            </a:lvl6pPr>
            <a:lvl7pPr marL="1453929" indent="0">
              <a:buNone/>
              <a:defRPr sz="867" b="1"/>
            </a:lvl7pPr>
            <a:lvl8pPr marL="1696250" indent="0">
              <a:buNone/>
              <a:defRPr sz="867" b="1"/>
            </a:lvl8pPr>
            <a:lvl9pPr marL="1938572" indent="0">
              <a:buNone/>
              <a:defRPr sz="867" b="1"/>
            </a:lvl9pPr>
          </a:lstStyle>
          <a:p>
            <a:pPr lvl="0"/>
            <a:r>
              <a:rPr lang="en-US"/>
              <a:t>Click to edit Master text styles</a:t>
            </a:r>
          </a:p>
        </p:txBody>
      </p:sp>
      <p:sp>
        <p:nvSpPr>
          <p:cNvPr id="4" name="Content Placeholder 3"/>
          <p:cNvSpPr>
            <a:spLocks noGrp="1"/>
          </p:cNvSpPr>
          <p:nvPr>
            <p:ph sz="half" idx="2"/>
          </p:nvPr>
        </p:nvSpPr>
        <p:spPr>
          <a:xfrm>
            <a:off x="2559582" y="7539570"/>
            <a:ext cx="22625051" cy="13698408"/>
          </a:xfrm>
        </p:spPr>
        <p:txBody>
          <a:bodyPr/>
          <a:lstStyle>
            <a:lvl1pPr>
              <a:defRPr sz="1228"/>
            </a:lvl1pPr>
            <a:lvl2pPr>
              <a:defRPr sz="1084"/>
            </a:lvl2pPr>
            <a:lvl3pPr>
              <a:defRPr sz="939"/>
            </a:lvl3pPr>
            <a:lvl4pPr>
              <a:defRPr sz="867"/>
            </a:lvl4pPr>
            <a:lvl5pPr>
              <a:defRPr sz="867"/>
            </a:lvl5pPr>
            <a:lvl6pPr>
              <a:defRPr sz="867"/>
            </a:lvl6pPr>
            <a:lvl7pPr>
              <a:defRPr sz="867"/>
            </a:lvl7pPr>
            <a:lvl8pPr>
              <a:defRPr sz="867"/>
            </a:lvl8pPr>
            <a:lvl9pPr>
              <a:defRPr sz="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519" y="5322338"/>
            <a:ext cx="22634311" cy="2217232"/>
          </a:xfrm>
        </p:spPr>
        <p:txBody>
          <a:bodyPr anchor="b"/>
          <a:lstStyle>
            <a:lvl1pPr marL="0" indent="0">
              <a:buNone/>
              <a:defRPr sz="1228" b="1"/>
            </a:lvl1pPr>
            <a:lvl2pPr marL="242321" indent="0">
              <a:buNone/>
              <a:defRPr sz="1084" b="1"/>
            </a:lvl2pPr>
            <a:lvl3pPr marL="484644" indent="0">
              <a:buNone/>
              <a:defRPr sz="939" b="1"/>
            </a:lvl3pPr>
            <a:lvl4pPr marL="726964" indent="0">
              <a:buNone/>
              <a:defRPr sz="867" b="1"/>
            </a:lvl4pPr>
            <a:lvl5pPr marL="969286" indent="0">
              <a:buNone/>
              <a:defRPr sz="867" b="1"/>
            </a:lvl5pPr>
            <a:lvl6pPr marL="1211608" indent="0">
              <a:buNone/>
              <a:defRPr sz="867" b="1"/>
            </a:lvl6pPr>
            <a:lvl7pPr marL="1453929" indent="0">
              <a:buNone/>
              <a:defRPr sz="867" b="1"/>
            </a:lvl7pPr>
            <a:lvl8pPr marL="1696250" indent="0">
              <a:buNone/>
              <a:defRPr sz="867" b="1"/>
            </a:lvl8pPr>
            <a:lvl9pPr marL="1938572" indent="0">
              <a:buNone/>
              <a:defRPr sz="867" b="1"/>
            </a:lvl9pPr>
          </a:lstStyle>
          <a:p>
            <a:pPr lvl="0"/>
            <a:r>
              <a:rPr lang="en-US"/>
              <a:t>Click to edit Master text styles</a:t>
            </a:r>
          </a:p>
        </p:txBody>
      </p:sp>
      <p:sp>
        <p:nvSpPr>
          <p:cNvPr id="6" name="Content Placeholder 5"/>
          <p:cNvSpPr>
            <a:spLocks noGrp="1"/>
          </p:cNvSpPr>
          <p:nvPr>
            <p:ph sz="quarter" idx="4"/>
          </p:nvPr>
        </p:nvSpPr>
        <p:spPr>
          <a:xfrm>
            <a:off x="26012519" y="7539570"/>
            <a:ext cx="22634311" cy="13698408"/>
          </a:xfrm>
        </p:spPr>
        <p:txBody>
          <a:bodyPr/>
          <a:lstStyle>
            <a:lvl1pPr>
              <a:defRPr sz="1228"/>
            </a:lvl1pPr>
            <a:lvl2pPr>
              <a:defRPr sz="1084"/>
            </a:lvl2pPr>
            <a:lvl3pPr>
              <a:defRPr sz="939"/>
            </a:lvl3pPr>
            <a:lvl4pPr>
              <a:defRPr sz="867"/>
            </a:lvl4pPr>
            <a:lvl5pPr>
              <a:defRPr sz="867"/>
            </a:lvl5pPr>
            <a:lvl6pPr>
              <a:defRPr sz="867"/>
            </a:lvl6pPr>
            <a:lvl7pPr>
              <a:defRPr sz="867"/>
            </a:lvl7pPr>
            <a:lvl8pPr>
              <a:defRPr sz="867"/>
            </a:lvl8pPr>
            <a:lvl9pPr>
              <a:defRPr sz="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F0A539A-9092-20B1-DB4C-462AD7D717F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6754B2-B843-8A55-9DFC-86B97A8065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B707FF6-3674-CC75-44B4-D33EAFBA8967}"/>
              </a:ext>
            </a:extLst>
          </p:cNvPr>
          <p:cNvSpPr>
            <a:spLocks noGrp="1" noChangeArrowheads="1"/>
          </p:cNvSpPr>
          <p:nvPr>
            <p:ph type="sldNum" sz="quarter" idx="12"/>
          </p:nvPr>
        </p:nvSpPr>
        <p:spPr>
          <a:ln/>
        </p:spPr>
        <p:txBody>
          <a:bodyPr/>
          <a:lstStyle>
            <a:lvl1pPr>
              <a:defRPr/>
            </a:lvl1pPr>
          </a:lstStyle>
          <a:p>
            <a:pPr>
              <a:defRPr/>
            </a:pPr>
            <a:fld id="{EDAC869A-4C12-4ACD-A301-BAE81960B406}" type="slidenum">
              <a:rPr lang="en-US" altLang="en-US"/>
              <a:pPr>
                <a:defRPr/>
              </a:pPr>
              <a:t>‹#›</a:t>
            </a:fld>
            <a:endParaRPr lang="en-US" altLang="en-US"/>
          </a:p>
        </p:txBody>
      </p:sp>
    </p:spTree>
    <p:extLst>
      <p:ext uri="{BB962C8B-B14F-4D97-AF65-F5344CB8AC3E}">
        <p14:creationId xmlns:p14="http://schemas.microsoft.com/office/powerpoint/2010/main" val="137710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7FDD1B6-ABE8-4597-D3EE-CC4137C03A8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86A995C-514A-3C64-B43A-DEC45C1925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61A2DB0-EA41-0B05-CE8C-A5E145700B31}"/>
              </a:ext>
            </a:extLst>
          </p:cNvPr>
          <p:cNvSpPr>
            <a:spLocks noGrp="1" noChangeArrowheads="1"/>
          </p:cNvSpPr>
          <p:nvPr>
            <p:ph type="sldNum" sz="quarter" idx="12"/>
          </p:nvPr>
        </p:nvSpPr>
        <p:spPr>
          <a:ln/>
        </p:spPr>
        <p:txBody>
          <a:bodyPr/>
          <a:lstStyle>
            <a:lvl1pPr>
              <a:defRPr/>
            </a:lvl1pPr>
          </a:lstStyle>
          <a:p>
            <a:pPr>
              <a:defRPr/>
            </a:pPr>
            <a:fld id="{727B1C4A-AAE8-47C1-B7B0-F71FB16640A2}" type="slidenum">
              <a:rPr lang="en-US" altLang="en-US"/>
              <a:pPr>
                <a:defRPr/>
              </a:pPr>
              <a:t>‹#›</a:t>
            </a:fld>
            <a:endParaRPr lang="en-US" altLang="en-US"/>
          </a:p>
        </p:txBody>
      </p:sp>
    </p:spTree>
    <p:extLst>
      <p:ext uri="{BB962C8B-B14F-4D97-AF65-F5344CB8AC3E}">
        <p14:creationId xmlns:p14="http://schemas.microsoft.com/office/powerpoint/2010/main" val="205903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308DFF-E270-E1BE-84E9-8B29E3FCFF8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D6ECC05-4B80-C456-825C-A03B226F0A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CB562C2-C869-15E1-7546-7A313A211DD3}"/>
              </a:ext>
            </a:extLst>
          </p:cNvPr>
          <p:cNvSpPr>
            <a:spLocks noGrp="1" noChangeArrowheads="1"/>
          </p:cNvSpPr>
          <p:nvPr>
            <p:ph type="sldNum" sz="quarter" idx="12"/>
          </p:nvPr>
        </p:nvSpPr>
        <p:spPr>
          <a:ln/>
        </p:spPr>
        <p:txBody>
          <a:bodyPr/>
          <a:lstStyle>
            <a:lvl1pPr>
              <a:defRPr/>
            </a:lvl1pPr>
          </a:lstStyle>
          <a:p>
            <a:pPr>
              <a:defRPr/>
            </a:pPr>
            <a:fld id="{753CA53F-B3AA-422A-B567-BCA5FE5F3B2B}" type="slidenum">
              <a:rPr lang="en-US" altLang="en-US"/>
              <a:pPr>
                <a:defRPr/>
              </a:pPr>
              <a:t>‹#›</a:t>
            </a:fld>
            <a:endParaRPr lang="en-US" altLang="en-US"/>
          </a:p>
        </p:txBody>
      </p:sp>
    </p:spTree>
    <p:extLst>
      <p:ext uri="{BB962C8B-B14F-4D97-AF65-F5344CB8AC3E}">
        <p14:creationId xmlns:p14="http://schemas.microsoft.com/office/powerpoint/2010/main" val="43904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587" y="946575"/>
            <a:ext cx="16846551" cy="4028440"/>
          </a:xfrm>
        </p:spPr>
        <p:txBody>
          <a:bodyPr anchor="b"/>
          <a:lstStyle>
            <a:lvl1pPr algn="l">
              <a:defRPr sz="1084" b="1"/>
            </a:lvl1pPr>
          </a:lstStyle>
          <a:p>
            <a:r>
              <a:rPr lang="en-US"/>
              <a:t>Click to edit Master title style</a:t>
            </a:r>
          </a:p>
        </p:txBody>
      </p:sp>
      <p:sp>
        <p:nvSpPr>
          <p:cNvPr id="3" name="Content Placeholder 2"/>
          <p:cNvSpPr>
            <a:spLocks noGrp="1"/>
          </p:cNvSpPr>
          <p:nvPr>
            <p:ph idx="1"/>
          </p:nvPr>
        </p:nvSpPr>
        <p:spPr>
          <a:xfrm>
            <a:off x="20021020" y="946574"/>
            <a:ext cx="28625800" cy="20291403"/>
          </a:xfrm>
        </p:spPr>
        <p:txBody>
          <a:bodyPr/>
          <a:lstStyle>
            <a:lvl1pPr>
              <a:defRPr sz="1662"/>
            </a:lvl1pPr>
            <a:lvl2pPr>
              <a:defRPr sz="1517"/>
            </a:lvl2pPr>
            <a:lvl3pPr>
              <a:defRPr sz="1228"/>
            </a:lvl3pPr>
            <a:lvl4pPr>
              <a:defRPr sz="1084"/>
            </a:lvl4pPr>
            <a:lvl5pPr>
              <a:defRPr sz="1084"/>
            </a:lvl5pPr>
            <a:lvl6pPr>
              <a:defRPr sz="1084"/>
            </a:lvl6pPr>
            <a:lvl7pPr>
              <a:defRPr sz="1084"/>
            </a:lvl7pPr>
            <a:lvl8pPr>
              <a:defRPr sz="1084"/>
            </a:lvl8pPr>
            <a:lvl9pPr>
              <a:defRPr sz="10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59587" y="4975014"/>
            <a:ext cx="16846551" cy="16262963"/>
          </a:xfrm>
        </p:spPr>
        <p:txBody>
          <a:bodyPr/>
          <a:lstStyle>
            <a:lvl1pPr marL="0" indent="0">
              <a:buNone/>
              <a:defRPr sz="722"/>
            </a:lvl1pPr>
            <a:lvl2pPr marL="242321" indent="0">
              <a:buNone/>
              <a:defRPr sz="650"/>
            </a:lvl2pPr>
            <a:lvl3pPr marL="484644" indent="0">
              <a:buNone/>
              <a:defRPr sz="506"/>
            </a:lvl3pPr>
            <a:lvl4pPr marL="726964" indent="0">
              <a:buNone/>
              <a:defRPr sz="506"/>
            </a:lvl4pPr>
            <a:lvl5pPr marL="969286" indent="0">
              <a:buNone/>
              <a:defRPr sz="506"/>
            </a:lvl5pPr>
            <a:lvl6pPr marL="1211608" indent="0">
              <a:buNone/>
              <a:defRPr sz="506"/>
            </a:lvl6pPr>
            <a:lvl7pPr marL="1453929" indent="0">
              <a:buNone/>
              <a:defRPr sz="506"/>
            </a:lvl7pPr>
            <a:lvl8pPr marL="1696250" indent="0">
              <a:buNone/>
              <a:defRPr sz="506"/>
            </a:lvl8pPr>
            <a:lvl9pPr marL="1938572"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B50A616B-1C20-F28B-CE3B-9A95A92ABF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5CC956-03D6-333B-8909-4B7C44D6BE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7C593F-097D-902E-927F-58FB018ADD52}"/>
              </a:ext>
            </a:extLst>
          </p:cNvPr>
          <p:cNvSpPr>
            <a:spLocks noGrp="1" noChangeArrowheads="1"/>
          </p:cNvSpPr>
          <p:nvPr>
            <p:ph type="sldNum" sz="quarter" idx="12"/>
          </p:nvPr>
        </p:nvSpPr>
        <p:spPr>
          <a:ln/>
        </p:spPr>
        <p:txBody>
          <a:bodyPr/>
          <a:lstStyle>
            <a:lvl1pPr>
              <a:defRPr/>
            </a:lvl1pPr>
          </a:lstStyle>
          <a:p>
            <a:pPr>
              <a:defRPr/>
            </a:pPr>
            <a:fld id="{1941CFB9-4E4E-4B87-94B8-FFBD0669B095}" type="slidenum">
              <a:rPr lang="en-US" altLang="en-US"/>
              <a:pPr>
                <a:defRPr/>
              </a:pPr>
              <a:t>‹#›</a:t>
            </a:fld>
            <a:endParaRPr lang="en-US" altLang="en-US"/>
          </a:p>
        </p:txBody>
      </p:sp>
    </p:spTree>
    <p:extLst>
      <p:ext uri="{BB962C8B-B14F-4D97-AF65-F5344CB8AC3E}">
        <p14:creationId xmlns:p14="http://schemas.microsoft.com/office/powerpoint/2010/main" val="968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443" y="16642082"/>
            <a:ext cx="30724211" cy="1965303"/>
          </a:xfrm>
        </p:spPr>
        <p:txBody>
          <a:bodyPr anchor="b"/>
          <a:lstStyle>
            <a:lvl1pPr algn="l">
              <a:defRPr sz="1084" b="1"/>
            </a:lvl1pPr>
          </a:lstStyle>
          <a:p>
            <a:r>
              <a:rPr lang="en-US"/>
              <a:t>Click to edit Master title style</a:t>
            </a:r>
          </a:p>
        </p:txBody>
      </p:sp>
      <p:sp>
        <p:nvSpPr>
          <p:cNvPr id="3" name="Picture Placeholder 2"/>
          <p:cNvSpPr>
            <a:spLocks noGrp="1"/>
          </p:cNvSpPr>
          <p:nvPr>
            <p:ph type="pic" idx="1"/>
          </p:nvPr>
        </p:nvSpPr>
        <p:spPr>
          <a:xfrm>
            <a:off x="10036443" y="2124288"/>
            <a:ext cx="30724211" cy="14264640"/>
          </a:xfrm>
        </p:spPr>
        <p:txBody>
          <a:bodyPr/>
          <a:lstStyle>
            <a:lvl1pPr marL="0" indent="0">
              <a:buNone/>
              <a:defRPr sz="1662"/>
            </a:lvl1pPr>
            <a:lvl2pPr marL="242321" indent="0">
              <a:buNone/>
              <a:defRPr sz="1517"/>
            </a:lvl2pPr>
            <a:lvl3pPr marL="484644" indent="0">
              <a:buNone/>
              <a:defRPr sz="1228"/>
            </a:lvl3pPr>
            <a:lvl4pPr marL="726964" indent="0">
              <a:buNone/>
              <a:defRPr sz="1084"/>
            </a:lvl4pPr>
            <a:lvl5pPr marL="969286" indent="0">
              <a:buNone/>
              <a:defRPr sz="1084"/>
            </a:lvl5pPr>
            <a:lvl6pPr marL="1211608" indent="0">
              <a:buNone/>
              <a:defRPr sz="1084"/>
            </a:lvl6pPr>
            <a:lvl7pPr marL="1453929" indent="0">
              <a:buNone/>
              <a:defRPr sz="1084"/>
            </a:lvl7pPr>
            <a:lvl8pPr marL="1696250" indent="0">
              <a:buNone/>
              <a:defRPr sz="1084"/>
            </a:lvl8pPr>
            <a:lvl9pPr marL="1938572" indent="0">
              <a:buNone/>
              <a:defRPr sz="1084"/>
            </a:lvl9pPr>
          </a:lstStyle>
          <a:p>
            <a:pPr lvl="0"/>
            <a:endParaRPr lang="en-US" noProof="0"/>
          </a:p>
        </p:txBody>
      </p:sp>
      <p:sp>
        <p:nvSpPr>
          <p:cNvPr id="4" name="Text Placeholder 3"/>
          <p:cNvSpPr>
            <a:spLocks noGrp="1"/>
          </p:cNvSpPr>
          <p:nvPr>
            <p:ph type="body" sz="half" idx="2"/>
          </p:nvPr>
        </p:nvSpPr>
        <p:spPr>
          <a:xfrm>
            <a:off x="10036443" y="18607384"/>
            <a:ext cx="30724211" cy="2789579"/>
          </a:xfrm>
        </p:spPr>
        <p:txBody>
          <a:bodyPr/>
          <a:lstStyle>
            <a:lvl1pPr marL="0" indent="0">
              <a:buNone/>
              <a:defRPr sz="722"/>
            </a:lvl1pPr>
            <a:lvl2pPr marL="242321" indent="0">
              <a:buNone/>
              <a:defRPr sz="650"/>
            </a:lvl2pPr>
            <a:lvl3pPr marL="484644" indent="0">
              <a:buNone/>
              <a:defRPr sz="506"/>
            </a:lvl3pPr>
            <a:lvl4pPr marL="726964" indent="0">
              <a:buNone/>
              <a:defRPr sz="506"/>
            </a:lvl4pPr>
            <a:lvl5pPr marL="969286" indent="0">
              <a:buNone/>
              <a:defRPr sz="506"/>
            </a:lvl5pPr>
            <a:lvl6pPr marL="1211608" indent="0">
              <a:buNone/>
              <a:defRPr sz="506"/>
            </a:lvl6pPr>
            <a:lvl7pPr marL="1453929" indent="0">
              <a:buNone/>
              <a:defRPr sz="506"/>
            </a:lvl7pPr>
            <a:lvl8pPr marL="1696250" indent="0">
              <a:buNone/>
              <a:defRPr sz="506"/>
            </a:lvl8pPr>
            <a:lvl9pPr marL="1938572"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530F9386-0F94-22FA-18F6-72056AC764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E662209-449F-80BD-8C62-174C197E19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23E9DC-D4FE-C3AA-855E-51C22F1833AD}"/>
              </a:ext>
            </a:extLst>
          </p:cNvPr>
          <p:cNvSpPr>
            <a:spLocks noGrp="1" noChangeArrowheads="1"/>
          </p:cNvSpPr>
          <p:nvPr>
            <p:ph type="sldNum" sz="quarter" idx="12"/>
          </p:nvPr>
        </p:nvSpPr>
        <p:spPr>
          <a:ln/>
        </p:spPr>
        <p:txBody>
          <a:bodyPr/>
          <a:lstStyle>
            <a:lvl1pPr>
              <a:defRPr/>
            </a:lvl1pPr>
          </a:lstStyle>
          <a:p>
            <a:pPr>
              <a:defRPr/>
            </a:pPr>
            <a:fld id="{76D02C33-CB9B-43BD-9D87-8A21BC14569A}" type="slidenum">
              <a:rPr lang="en-US" altLang="en-US"/>
              <a:pPr>
                <a:defRPr/>
              </a:pPr>
              <a:t>‹#›</a:t>
            </a:fld>
            <a:endParaRPr lang="en-US" altLang="en-US"/>
          </a:p>
        </p:txBody>
      </p:sp>
    </p:spTree>
    <p:extLst>
      <p:ext uri="{BB962C8B-B14F-4D97-AF65-F5344CB8AC3E}">
        <p14:creationId xmlns:p14="http://schemas.microsoft.com/office/powerpoint/2010/main" val="152408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D31CF8D-7C01-1E15-49B6-3C725802BC7F}"/>
              </a:ext>
            </a:extLst>
          </p:cNvPr>
          <p:cNvSpPr>
            <a:spLocks noGrp="1" noChangeArrowheads="1"/>
          </p:cNvSpPr>
          <p:nvPr>
            <p:ph type="title"/>
          </p:nvPr>
        </p:nvSpPr>
        <p:spPr bwMode="auto">
          <a:xfrm>
            <a:off x="3841750" y="2114197"/>
            <a:ext cx="435229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148" tIns="156574" rIns="313148" bIns="156574"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933F582-277A-7354-108F-EB1C62CEB2F7}"/>
              </a:ext>
            </a:extLst>
          </p:cNvPr>
          <p:cNvSpPr>
            <a:spLocks noGrp="1" noChangeArrowheads="1"/>
          </p:cNvSpPr>
          <p:nvPr>
            <p:ph type="body" idx="1"/>
          </p:nvPr>
        </p:nvSpPr>
        <p:spPr bwMode="auto">
          <a:xfrm>
            <a:off x="3841750" y="6867702"/>
            <a:ext cx="43522900" cy="1426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148" tIns="156574" rIns="313148" bIns="1565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959F53A-0A34-5578-E8B4-F2AC57BA1622}"/>
              </a:ext>
            </a:extLst>
          </p:cNvPr>
          <p:cNvSpPr>
            <a:spLocks noGrp="1" noChangeArrowheads="1"/>
          </p:cNvSpPr>
          <p:nvPr>
            <p:ph type="dt" sz="half" idx="2"/>
          </p:nvPr>
        </p:nvSpPr>
        <p:spPr bwMode="auto">
          <a:xfrm>
            <a:off x="3841750" y="21662497"/>
            <a:ext cx="10668000" cy="1584501"/>
          </a:xfrm>
          <a:prstGeom prst="rect">
            <a:avLst/>
          </a:prstGeom>
          <a:noFill/>
          <a:ln w="9525">
            <a:noFill/>
            <a:miter lim="800000"/>
            <a:headEnd/>
            <a:tailEnd/>
          </a:ln>
          <a:effectLst/>
        </p:spPr>
        <p:txBody>
          <a:bodyPr vert="horz" wrap="square" lIns="313148" tIns="156574" rIns="313148" bIns="156574" numCol="1" anchor="t" anchorCtr="0" compatLnSpc="1">
            <a:prstTxWarp prst="textNoShape">
              <a:avLst/>
            </a:prstTxWarp>
          </a:bodyPr>
          <a:lstStyle>
            <a:lvl1pPr>
              <a:defRPr sz="3467" b="0">
                <a:latin typeface="Times New Roman" pitchFamily="18" charset="0"/>
              </a:defRPr>
            </a:lvl1pPr>
          </a:lstStyle>
          <a:p>
            <a:pPr>
              <a:defRPr/>
            </a:pPr>
            <a:endParaRPr lang="en-US"/>
          </a:p>
        </p:txBody>
      </p:sp>
      <p:sp>
        <p:nvSpPr>
          <p:cNvPr id="1029" name="Rectangle 5">
            <a:extLst>
              <a:ext uri="{FF2B5EF4-FFF2-40B4-BE49-F238E27FC236}">
                <a16:creationId xmlns:a16="http://schemas.microsoft.com/office/drawing/2014/main" id="{94AD1F5B-7FEF-F42B-15E5-F81945577499}"/>
              </a:ext>
            </a:extLst>
          </p:cNvPr>
          <p:cNvSpPr>
            <a:spLocks noGrp="1" noChangeArrowheads="1"/>
          </p:cNvSpPr>
          <p:nvPr>
            <p:ph type="ftr" sz="quarter" idx="3"/>
          </p:nvPr>
        </p:nvSpPr>
        <p:spPr bwMode="auto">
          <a:xfrm>
            <a:off x="17494250" y="21662497"/>
            <a:ext cx="16217900" cy="1584501"/>
          </a:xfrm>
          <a:prstGeom prst="rect">
            <a:avLst/>
          </a:prstGeom>
          <a:noFill/>
          <a:ln w="9525">
            <a:noFill/>
            <a:miter lim="800000"/>
            <a:headEnd/>
            <a:tailEnd/>
          </a:ln>
          <a:effectLst/>
        </p:spPr>
        <p:txBody>
          <a:bodyPr vert="horz" wrap="square" lIns="313148" tIns="156574" rIns="313148" bIns="156574" numCol="1" anchor="t" anchorCtr="0" compatLnSpc="1">
            <a:prstTxWarp prst="textNoShape">
              <a:avLst/>
            </a:prstTxWarp>
          </a:bodyPr>
          <a:lstStyle>
            <a:lvl1pPr algn="ctr">
              <a:defRPr sz="3467" b="0">
                <a:latin typeface="Times New Roman" pitchFamily="18" charset="0"/>
              </a:defRPr>
            </a:lvl1pPr>
          </a:lstStyle>
          <a:p>
            <a:pPr>
              <a:defRPr/>
            </a:pPr>
            <a:endParaRPr lang="en-US"/>
          </a:p>
        </p:txBody>
      </p:sp>
      <p:sp>
        <p:nvSpPr>
          <p:cNvPr id="1030" name="Rectangle 6">
            <a:extLst>
              <a:ext uri="{FF2B5EF4-FFF2-40B4-BE49-F238E27FC236}">
                <a16:creationId xmlns:a16="http://schemas.microsoft.com/office/drawing/2014/main" id="{DE04773D-E398-AF40-043B-3FB57BB85FC0}"/>
              </a:ext>
            </a:extLst>
          </p:cNvPr>
          <p:cNvSpPr>
            <a:spLocks noGrp="1" noChangeArrowheads="1"/>
          </p:cNvSpPr>
          <p:nvPr>
            <p:ph type="sldNum" sz="quarter" idx="4"/>
          </p:nvPr>
        </p:nvSpPr>
        <p:spPr bwMode="auto">
          <a:xfrm>
            <a:off x="36696650" y="21662497"/>
            <a:ext cx="10668000" cy="1584501"/>
          </a:xfrm>
          <a:prstGeom prst="rect">
            <a:avLst/>
          </a:prstGeom>
          <a:noFill/>
          <a:ln w="9525">
            <a:noFill/>
            <a:miter lim="800000"/>
            <a:headEnd/>
            <a:tailEnd/>
          </a:ln>
          <a:effectLst/>
        </p:spPr>
        <p:txBody>
          <a:bodyPr vert="horz" wrap="square" lIns="313148" tIns="156574" rIns="313148" bIns="156574" numCol="1" anchor="t" anchorCtr="0" compatLnSpc="1">
            <a:prstTxWarp prst="textNoShape">
              <a:avLst/>
            </a:prstTxWarp>
          </a:bodyPr>
          <a:lstStyle>
            <a:lvl1pPr algn="r">
              <a:defRPr sz="3467" b="0">
                <a:latin typeface="Times New Roman" panose="02020603050405020304" pitchFamily="18" charset="0"/>
              </a:defRPr>
            </a:lvl1pPr>
          </a:lstStyle>
          <a:p>
            <a:pPr>
              <a:defRPr/>
            </a:pPr>
            <a:fld id="{91B28EBE-4821-49E6-B6B5-D6120E119407}" type="slidenum">
              <a:rPr lang="en-US" altLang="en-US"/>
              <a:pPr>
                <a:defRPr/>
              </a:pPr>
              <a:t>‹#›</a:t>
            </a:fld>
            <a:endParaRPr lang="en-US" altLang="en-US"/>
          </a:p>
        </p:txBody>
      </p:sp>
      <p:sp>
        <p:nvSpPr>
          <p:cNvPr id="1031" name="Rectangle 11">
            <a:extLst>
              <a:ext uri="{FF2B5EF4-FFF2-40B4-BE49-F238E27FC236}">
                <a16:creationId xmlns:a16="http://schemas.microsoft.com/office/drawing/2014/main" id="{2A29D405-28A0-7112-595D-167BB88A7D87}"/>
              </a:ext>
            </a:extLst>
          </p:cNvPr>
          <p:cNvSpPr>
            <a:spLocks noChangeArrowheads="1"/>
          </p:cNvSpPr>
          <p:nvPr userDrawn="1"/>
        </p:nvSpPr>
        <p:spPr bwMode="auto">
          <a:xfrm>
            <a:off x="0" y="0"/>
            <a:ext cx="51206400" cy="23774400"/>
          </a:xfrm>
          <a:prstGeom prst="rect">
            <a:avLst/>
          </a:prstGeom>
          <a:noFill/>
          <a:ln w="25400">
            <a:solidFill>
              <a:schemeClr val="tx1"/>
            </a:solidFill>
            <a:miter lim="800000"/>
            <a:headEnd/>
            <a:tailEnd/>
          </a:ln>
        </p:spPr>
        <p:txBody>
          <a:bodyPr wrap="none" lIns="48464" tIns="24232" rIns="48464" bIns="24232" anchor="ctr"/>
          <a:lstStyle>
            <a:lvl1pPr>
              <a:defRPr sz="2100" b="1">
                <a:solidFill>
                  <a:schemeClr val="tx1"/>
                </a:solidFill>
                <a:latin typeface="Arial" charset="0"/>
              </a:defRPr>
            </a:lvl1pPr>
            <a:lvl2pPr marL="742950" indent="-285750">
              <a:defRPr sz="2100" b="1">
                <a:solidFill>
                  <a:schemeClr val="tx1"/>
                </a:solidFill>
                <a:latin typeface="Arial" charset="0"/>
              </a:defRPr>
            </a:lvl2pPr>
            <a:lvl3pPr marL="1143000" indent="-228600">
              <a:defRPr sz="2100" b="1">
                <a:solidFill>
                  <a:schemeClr val="tx1"/>
                </a:solidFill>
                <a:latin typeface="Arial" charset="0"/>
              </a:defRPr>
            </a:lvl3pPr>
            <a:lvl4pPr marL="1600200" indent="-228600">
              <a:defRPr sz="2100" b="1">
                <a:solidFill>
                  <a:schemeClr val="tx1"/>
                </a:solidFill>
                <a:latin typeface="Arial" charset="0"/>
              </a:defRPr>
            </a:lvl4pPr>
            <a:lvl5pPr marL="2057400" indent="-228600">
              <a:defRPr sz="2100" b="1">
                <a:solidFill>
                  <a:schemeClr val="tx1"/>
                </a:solidFill>
                <a:latin typeface="Arial" charset="0"/>
              </a:defRPr>
            </a:lvl5pPr>
            <a:lvl6pPr marL="2514600" indent="-228600" eaLnBrk="0" fontAlgn="base" hangingPunct="0">
              <a:spcBef>
                <a:spcPct val="0"/>
              </a:spcBef>
              <a:spcAft>
                <a:spcPct val="0"/>
              </a:spcAft>
              <a:defRPr sz="2100" b="1">
                <a:solidFill>
                  <a:schemeClr val="tx1"/>
                </a:solidFill>
                <a:latin typeface="Arial" charset="0"/>
              </a:defRPr>
            </a:lvl6pPr>
            <a:lvl7pPr marL="2971800" indent="-228600" eaLnBrk="0" fontAlgn="base" hangingPunct="0">
              <a:spcBef>
                <a:spcPct val="0"/>
              </a:spcBef>
              <a:spcAft>
                <a:spcPct val="0"/>
              </a:spcAft>
              <a:defRPr sz="2100" b="1">
                <a:solidFill>
                  <a:schemeClr val="tx1"/>
                </a:solidFill>
                <a:latin typeface="Arial" charset="0"/>
              </a:defRPr>
            </a:lvl7pPr>
            <a:lvl8pPr marL="3429000" indent="-228600" eaLnBrk="0" fontAlgn="base" hangingPunct="0">
              <a:spcBef>
                <a:spcPct val="0"/>
              </a:spcBef>
              <a:spcAft>
                <a:spcPct val="0"/>
              </a:spcAft>
              <a:defRPr sz="2100" b="1">
                <a:solidFill>
                  <a:schemeClr val="tx1"/>
                </a:solidFill>
                <a:latin typeface="Arial" charset="0"/>
              </a:defRPr>
            </a:lvl8pPr>
            <a:lvl9pPr marL="3886200" indent="-228600" eaLnBrk="0" fontAlgn="base" hangingPunct="0">
              <a:spcBef>
                <a:spcPct val="0"/>
              </a:spcBef>
              <a:spcAft>
                <a:spcPct val="0"/>
              </a:spcAft>
              <a:defRPr sz="2100" b="1">
                <a:solidFill>
                  <a:schemeClr val="tx1"/>
                </a:solidFill>
                <a:latin typeface="Arial" charset="0"/>
              </a:defRPr>
            </a:lvl9pPr>
          </a:lstStyle>
          <a:p>
            <a:pPr>
              <a:defRPr/>
            </a:pPr>
            <a:endParaRPr lang="en-US" altLang="en-US" sz="1517"/>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60961" rtl="0" eaLnBrk="0" fontAlgn="base" hangingPunct="0">
        <a:spcBef>
          <a:spcPct val="0"/>
        </a:spcBef>
        <a:spcAft>
          <a:spcPct val="0"/>
        </a:spcAft>
        <a:defRPr sz="10906">
          <a:solidFill>
            <a:schemeClr val="tx2"/>
          </a:solidFill>
          <a:latin typeface="+mj-lt"/>
          <a:ea typeface="+mj-ea"/>
          <a:cs typeface="+mj-cs"/>
        </a:defRPr>
      </a:lvl1pPr>
      <a:lvl2pPr algn="ctr" defTabSz="2260961" rtl="0" eaLnBrk="0" fontAlgn="base" hangingPunct="0">
        <a:spcBef>
          <a:spcPct val="0"/>
        </a:spcBef>
        <a:spcAft>
          <a:spcPct val="0"/>
        </a:spcAft>
        <a:defRPr sz="10906">
          <a:solidFill>
            <a:schemeClr val="tx2"/>
          </a:solidFill>
          <a:latin typeface="Times New Roman" pitchFamily="18" charset="0"/>
        </a:defRPr>
      </a:lvl2pPr>
      <a:lvl3pPr algn="ctr" defTabSz="2260961" rtl="0" eaLnBrk="0" fontAlgn="base" hangingPunct="0">
        <a:spcBef>
          <a:spcPct val="0"/>
        </a:spcBef>
        <a:spcAft>
          <a:spcPct val="0"/>
        </a:spcAft>
        <a:defRPr sz="10906">
          <a:solidFill>
            <a:schemeClr val="tx2"/>
          </a:solidFill>
          <a:latin typeface="Times New Roman" pitchFamily="18" charset="0"/>
        </a:defRPr>
      </a:lvl3pPr>
      <a:lvl4pPr algn="ctr" defTabSz="2260961" rtl="0" eaLnBrk="0" fontAlgn="base" hangingPunct="0">
        <a:spcBef>
          <a:spcPct val="0"/>
        </a:spcBef>
        <a:spcAft>
          <a:spcPct val="0"/>
        </a:spcAft>
        <a:defRPr sz="10906">
          <a:solidFill>
            <a:schemeClr val="tx2"/>
          </a:solidFill>
          <a:latin typeface="Times New Roman" pitchFamily="18" charset="0"/>
        </a:defRPr>
      </a:lvl4pPr>
      <a:lvl5pPr algn="ctr" defTabSz="2260961" rtl="0" eaLnBrk="0" fontAlgn="base" hangingPunct="0">
        <a:spcBef>
          <a:spcPct val="0"/>
        </a:spcBef>
        <a:spcAft>
          <a:spcPct val="0"/>
        </a:spcAft>
        <a:defRPr sz="10906">
          <a:solidFill>
            <a:schemeClr val="tx2"/>
          </a:solidFill>
          <a:latin typeface="Times New Roman" pitchFamily="18" charset="0"/>
        </a:defRPr>
      </a:lvl5pPr>
      <a:lvl6pPr marL="242321" algn="ctr" defTabSz="2261667" rtl="0" eaLnBrk="0" fontAlgn="base" hangingPunct="0">
        <a:spcBef>
          <a:spcPct val="0"/>
        </a:spcBef>
        <a:spcAft>
          <a:spcPct val="0"/>
        </a:spcAft>
        <a:defRPr sz="10906">
          <a:solidFill>
            <a:schemeClr val="tx2"/>
          </a:solidFill>
          <a:latin typeface="Times New Roman" pitchFamily="18" charset="0"/>
        </a:defRPr>
      </a:lvl6pPr>
      <a:lvl7pPr marL="484644" algn="ctr" defTabSz="2261667" rtl="0" eaLnBrk="0" fontAlgn="base" hangingPunct="0">
        <a:spcBef>
          <a:spcPct val="0"/>
        </a:spcBef>
        <a:spcAft>
          <a:spcPct val="0"/>
        </a:spcAft>
        <a:defRPr sz="10906">
          <a:solidFill>
            <a:schemeClr val="tx2"/>
          </a:solidFill>
          <a:latin typeface="Times New Roman" pitchFamily="18" charset="0"/>
        </a:defRPr>
      </a:lvl7pPr>
      <a:lvl8pPr marL="726964" algn="ctr" defTabSz="2261667" rtl="0" eaLnBrk="0" fontAlgn="base" hangingPunct="0">
        <a:spcBef>
          <a:spcPct val="0"/>
        </a:spcBef>
        <a:spcAft>
          <a:spcPct val="0"/>
        </a:spcAft>
        <a:defRPr sz="10906">
          <a:solidFill>
            <a:schemeClr val="tx2"/>
          </a:solidFill>
          <a:latin typeface="Times New Roman" pitchFamily="18" charset="0"/>
        </a:defRPr>
      </a:lvl8pPr>
      <a:lvl9pPr marL="969286" algn="ctr" defTabSz="2261667" rtl="0" eaLnBrk="0" fontAlgn="base" hangingPunct="0">
        <a:spcBef>
          <a:spcPct val="0"/>
        </a:spcBef>
        <a:spcAft>
          <a:spcPct val="0"/>
        </a:spcAft>
        <a:defRPr sz="10906">
          <a:solidFill>
            <a:schemeClr val="tx2"/>
          </a:solidFill>
          <a:latin typeface="Times New Roman" pitchFamily="18" charset="0"/>
        </a:defRPr>
      </a:lvl9pPr>
    </p:titleStyle>
    <p:bodyStyle>
      <a:lvl1pPr marL="847288" indent="-847288" algn="l" defTabSz="2260961" rtl="0" eaLnBrk="0" fontAlgn="base" hangingPunct="0">
        <a:spcBef>
          <a:spcPct val="20000"/>
        </a:spcBef>
        <a:spcAft>
          <a:spcPct val="0"/>
        </a:spcAft>
        <a:buChar char="•"/>
        <a:defRPr sz="7873">
          <a:solidFill>
            <a:schemeClr val="tx1"/>
          </a:solidFill>
          <a:latin typeface="+mn-lt"/>
          <a:ea typeface="+mn-ea"/>
          <a:cs typeface="+mn-cs"/>
        </a:defRPr>
      </a:lvl1pPr>
      <a:lvl2pPr marL="1836744" indent="-705118" algn="l" defTabSz="2260961" rtl="0" eaLnBrk="0" fontAlgn="base" hangingPunct="0">
        <a:spcBef>
          <a:spcPct val="20000"/>
        </a:spcBef>
        <a:spcAft>
          <a:spcPct val="0"/>
        </a:spcAft>
        <a:buChar char="–"/>
        <a:defRPr sz="6933">
          <a:solidFill>
            <a:schemeClr val="tx1"/>
          </a:solidFill>
          <a:latin typeface="+mn-lt"/>
        </a:defRPr>
      </a:lvl2pPr>
      <a:lvl3pPr marL="2826203" indent="-564094" algn="l" defTabSz="2260961" rtl="0" eaLnBrk="0" fontAlgn="base" hangingPunct="0">
        <a:spcBef>
          <a:spcPct val="20000"/>
        </a:spcBef>
        <a:spcAft>
          <a:spcPct val="0"/>
        </a:spcAft>
        <a:buChar char="•"/>
        <a:defRPr sz="5922">
          <a:solidFill>
            <a:schemeClr val="tx1"/>
          </a:solidFill>
          <a:latin typeface="+mn-lt"/>
        </a:defRPr>
      </a:lvl3pPr>
      <a:lvl4pPr marL="3956683" indent="-564094" algn="l" defTabSz="2260961" rtl="0" eaLnBrk="0" fontAlgn="base" hangingPunct="0">
        <a:spcBef>
          <a:spcPct val="20000"/>
        </a:spcBef>
        <a:spcAft>
          <a:spcPct val="0"/>
        </a:spcAft>
        <a:buChar char="–"/>
        <a:defRPr sz="4911">
          <a:solidFill>
            <a:schemeClr val="tx1"/>
          </a:solidFill>
          <a:latin typeface="+mn-lt"/>
        </a:defRPr>
      </a:lvl4pPr>
      <a:lvl5pPr marL="5088310" indent="-564094" algn="l" defTabSz="2260961" rtl="0" eaLnBrk="0" fontAlgn="base" hangingPunct="0">
        <a:spcBef>
          <a:spcPct val="20000"/>
        </a:spcBef>
        <a:spcAft>
          <a:spcPct val="0"/>
        </a:spcAft>
        <a:buChar char="»"/>
        <a:defRPr sz="4911">
          <a:solidFill>
            <a:schemeClr val="tx1"/>
          </a:solidFill>
          <a:latin typeface="+mn-lt"/>
        </a:defRPr>
      </a:lvl5pPr>
      <a:lvl6pPr marL="5331073" indent="-565417" algn="l" defTabSz="2261667" rtl="0" eaLnBrk="0" fontAlgn="base" hangingPunct="0">
        <a:spcBef>
          <a:spcPct val="20000"/>
        </a:spcBef>
        <a:spcAft>
          <a:spcPct val="0"/>
        </a:spcAft>
        <a:buChar char="»"/>
        <a:defRPr sz="4911">
          <a:solidFill>
            <a:schemeClr val="tx1"/>
          </a:solidFill>
          <a:latin typeface="+mn-lt"/>
        </a:defRPr>
      </a:lvl6pPr>
      <a:lvl7pPr marL="5573395" indent="-565417" algn="l" defTabSz="2261667" rtl="0" eaLnBrk="0" fontAlgn="base" hangingPunct="0">
        <a:spcBef>
          <a:spcPct val="20000"/>
        </a:spcBef>
        <a:spcAft>
          <a:spcPct val="0"/>
        </a:spcAft>
        <a:buChar char="»"/>
        <a:defRPr sz="4911">
          <a:solidFill>
            <a:schemeClr val="tx1"/>
          </a:solidFill>
          <a:latin typeface="+mn-lt"/>
        </a:defRPr>
      </a:lvl7pPr>
      <a:lvl8pPr marL="5815716" indent="-565417" algn="l" defTabSz="2261667" rtl="0" eaLnBrk="0" fontAlgn="base" hangingPunct="0">
        <a:spcBef>
          <a:spcPct val="20000"/>
        </a:spcBef>
        <a:spcAft>
          <a:spcPct val="0"/>
        </a:spcAft>
        <a:buChar char="»"/>
        <a:defRPr sz="4911">
          <a:solidFill>
            <a:schemeClr val="tx1"/>
          </a:solidFill>
          <a:latin typeface="+mn-lt"/>
        </a:defRPr>
      </a:lvl8pPr>
      <a:lvl9pPr marL="6058037" indent="-565417" algn="l" defTabSz="2261667" rtl="0" eaLnBrk="0" fontAlgn="base" hangingPunct="0">
        <a:spcBef>
          <a:spcPct val="20000"/>
        </a:spcBef>
        <a:spcAft>
          <a:spcPct val="0"/>
        </a:spcAft>
        <a:buChar char="»"/>
        <a:defRPr sz="4911">
          <a:solidFill>
            <a:schemeClr val="tx1"/>
          </a:solidFill>
          <a:latin typeface="+mn-lt"/>
        </a:defRPr>
      </a:lvl9pPr>
    </p:bodyStyle>
    <p:otherStyle>
      <a:defPPr>
        <a:defRPr lang="en-US"/>
      </a:defPPr>
      <a:lvl1pPr marL="0" algn="l" defTabSz="484644" rtl="0" eaLnBrk="1" latinLnBrk="0" hangingPunct="1">
        <a:defRPr sz="939" kern="1200">
          <a:solidFill>
            <a:schemeClr val="tx1"/>
          </a:solidFill>
          <a:latin typeface="+mn-lt"/>
          <a:ea typeface="+mn-ea"/>
          <a:cs typeface="+mn-cs"/>
        </a:defRPr>
      </a:lvl1pPr>
      <a:lvl2pPr marL="242321" algn="l" defTabSz="484644" rtl="0" eaLnBrk="1" latinLnBrk="0" hangingPunct="1">
        <a:defRPr sz="939" kern="1200">
          <a:solidFill>
            <a:schemeClr val="tx1"/>
          </a:solidFill>
          <a:latin typeface="+mn-lt"/>
          <a:ea typeface="+mn-ea"/>
          <a:cs typeface="+mn-cs"/>
        </a:defRPr>
      </a:lvl2pPr>
      <a:lvl3pPr marL="484644" algn="l" defTabSz="484644" rtl="0" eaLnBrk="1" latinLnBrk="0" hangingPunct="1">
        <a:defRPr sz="939" kern="1200">
          <a:solidFill>
            <a:schemeClr val="tx1"/>
          </a:solidFill>
          <a:latin typeface="+mn-lt"/>
          <a:ea typeface="+mn-ea"/>
          <a:cs typeface="+mn-cs"/>
        </a:defRPr>
      </a:lvl3pPr>
      <a:lvl4pPr marL="726964" algn="l" defTabSz="484644" rtl="0" eaLnBrk="1" latinLnBrk="0" hangingPunct="1">
        <a:defRPr sz="939" kern="1200">
          <a:solidFill>
            <a:schemeClr val="tx1"/>
          </a:solidFill>
          <a:latin typeface="+mn-lt"/>
          <a:ea typeface="+mn-ea"/>
          <a:cs typeface="+mn-cs"/>
        </a:defRPr>
      </a:lvl4pPr>
      <a:lvl5pPr marL="969286" algn="l" defTabSz="484644" rtl="0" eaLnBrk="1" latinLnBrk="0" hangingPunct="1">
        <a:defRPr sz="939" kern="1200">
          <a:solidFill>
            <a:schemeClr val="tx1"/>
          </a:solidFill>
          <a:latin typeface="+mn-lt"/>
          <a:ea typeface="+mn-ea"/>
          <a:cs typeface="+mn-cs"/>
        </a:defRPr>
      </a:lvl5pPr>
      <a:lvl6pPr marL="1211608" algn="l" defTabSz="484644" rtl="0" eaLnBrk="1" latinLnBrk="0" hangingPunct="1">
        <a:defRPr sz="939" kern="1200">
          <a:solidFill>
            <a:schemeClr val="tx1"/>
          </a:solidFill>
          <a:latin typeface="+mn-lt"/>
          <a:ea typeface="+mn-ea"/>
          <a:cs typeface="+mn-cs"/>
        </a:defRPr>
      </a:lvl6pPr>
      <a:lvl7pPr marL="1453929" algn="l" defTabSz="484644" rtl="0" eaLnBrk="1" latinLnBrk="0" hangingPunct="1">
        <a:defRPr sz="939" kern="1200">
          <a:solidFill>
            <a:schemeClr val="tx1"/>
          </a:solidFill>
          <a:latin typeface="+mn-lt"/>
          <a:ea typeface="+mn-ea"/>
          <a:cs typeface="+mn-cs"/>
        </a:defRPr>
      </a:lvl7pPr>
      <a:lvl8pPr marL="1696250" algn="l" defTabSz="484644" rtl="0" eaLnBrk="1" latinLnBrk="0" hangingPunct="1">
        <a:defRPr sz="939" kern="1200">
          <a:solidFill>
            <a:schemeClr val="tx1"/>
          </a:solidFill>
          <a:latin typeface="+mn-lt"/>
          <a:ea typeface="+mn-ea"/>
          <a:cs typeface="+mn-cs"/>
        </a:defRPr>
      </a:lvl8pPr>
      <a:lvl9pPr marL="1938572" algn="l" defTabSz="484644" rtl="0" eaLnBrk="1" latinLnBrk="0" hangingPunct="1">
        <a:defRPr sz="9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sv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797" name="Picture 15796">
            <a:extLst>
              <a:ext uri="{FF2B5EF4-FFF2-40B4-BE49-F238E27FC236}">
                <a16:creationId xmlns:a16="http://schemas.microsoft.com/office/drawing/2014/main" id="{F8340210-AE66-FA7D-B625-DD2C61B35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0692" y="7613186"/>
            <a:ext cx="3880225" cy="2352078"/>
          </a:xfrm>
          <a:prstGeom prst="rect">
            <a:avLst/>
          </a:prstGeom>
        </p:spPr>
      </p:pic>
      <p:pic>
        <p:nvPicPr>
          <p:cNvPr id="4115" name="Picture 4114">
            <a:extLst>
              <a:ext uri="{FF2B5EF4-FFF2-40B4-BE49-F238E27FC236}">
                <a16:creationId xmlns:a16="http://schemas.microsoft.com/office/drawing/2014/main" id="{C7309F3A-CBB9-6516-5A69-4B8F90A288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3334" y="16361559"/>
            <a:ext cx="6858000" cy="2338615"/>
          </a:xfrm>
          <a:prstGeom prst="rect">
            <a:avLst/>
          </a:prstGeom>
          <a:ln>
            <a:solidFill>
              <a:schemeClr val="accent1"/>
            </a:solidFill>
          </a:ln>
        </p:spPr>
      </p:pic>
      <p:pic>
        <p:nvPicPr>
          <p:cNvPr id="4117" name="Picture 4116">
            <a:extLst>
              <a:ext uri="{FF2B5EF4-FFF2-40B4-BE49-F238E27FC236}">
                <a16:creationId xmlns:a16="http://schemas.microsoft.com/office/drawing/2014/main" id="{ADCB2E0C-3F27-1F8E-CA62-8C4A21C9F5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38149" y="13054053"/>
            <a:ext cx="6858000" cy="2075806"/>
          </a:xfrm>
          <a:prstGeom prst="rect">
            <a:avLst/>
          </a:prstGeom>
          <a:ln>
            <a:solidFill>
              <a:schemeClr val="accent1"/>
            </a:solidFill>
          </a:ln>
        </p:spPr>
      </p:pic>
      <p:pic>
        <p:nvPicPr>
          <p:cNvPr id="4113" name="Picture 4112">
            <a:extLst>
              <a:ext uri="{FF2B5EF4-FFF2-40B4-BE49-F238E27FC236}">
                <a16:creationId xmlns:a16="http://schemas.microsoft.com/office/drawing/2014/main" id="{D7C5CB11-C93F-75F0-1553-1CFEC53565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97484" y="13080214"/>
            <a:ext cx="6858000" cy="2100765"/>
          </a:xfrm>
          <a:prstGeom prst="rect">
            <a:avLst/>
          </a:prstGeom>
          <a:ln>
            <a:solidFill>
              <a:schemeClr val="accent1"/>
            </a:solidFill>
          </a:ln>
        </p:spPr>
      </p:pic>
      <p:pic>
        <p:nvPicPr>
          <p:cNvPr id="4111" name="Picture 4110">
            <a:extLst>
              <a:ext uri="{FF2B5EF4-FFF2-40B4-BE49-F238E27FC236}">
                <a16:creationId xmlns:a16="http://schemas.microsoft.com/office/drawing/2014/main" id="{07643B7B-7D9D-C257-AD7C-38515C2206E9}"/>
              </a:ext>
            </a:extLst>
          </p:cNvPr>
          <p:cNvPicPr>
            <a:picLocks noChangeAspect="1"/>
          </p:cNvPicPr>
          <p:nvPr/>
        </p:nvPicPr>
        <p:blipFill rotWithShape="1">
          <a:blip r:embed="rId7">
            <a:extLst>
              <a:ext uri="{28A0092B-C50C-407E-A947-70E740481C1C}">
                <a14:useLocalDpi xmlns:a14="http://schemas.microsoft.com/office/drawing/2010/main" val="0"/>
              </a:ext>
            </a:extLst>
          </a:blip>
          <a:srcRect t="2265"/>
          <a:stretch/>
        </p:blipFill>
        <p:spPr>
          <a:xfrm>
            <a:off x="33611623" y="9490773"/>
            <a:ext cx="6858000" cy="2332502"/>
          </a:xfrm>
          <a:prstGeom prst="rect">
            <a:avLst/>
          </a:prstGeom>
          <a:ln>
            <a:solidFill>
              <a:schemeClr val="accent1"/>
            </a:solidFill>
          </a:ln>
        </p:spPr>
      </p:pic>
      <p:pic>
        <p:nvPicPr>
          <p:cNvPr id="4109" name="Picture 4108">
            <a:extLst>
              <a:ext uri="{FF2B5EF4-FFF2-40B4-BE49-F238E27FC236}">
                <a16:creationId xmlns:a16="http://schemas.microsoft.com/office/drawing/2014/main" id="{7B07C640-24B3-23CF-FBB2-4B9A92783107}"/>
              </a:ext>
            </a:extLst>
          </p:cNvPr>
          <p:cNvPicPr>
            <a:picLocks noChangeAspect="1"/>
          </p:cNvPicPr>
          <p:nvPr/>
        </p:nvPicPr>
        <p:blipFill rotWithShape="1">
          <a:blip r:embed="rId8">
            <a:extLst>
              <a:ext uri="{28A0092B-C50C-407E-A947-70E740481C1C}">
                <a14:useLocalDpi xmlns:a14="http://schemas.microsoft.com/office/drawing/2010/main" val="0"/>
              </a:ext>
            </a:extLst>
          </a:blip>
          <a:srcRect t="-11980" b="-1"/>
          <a:stretch/>
        </p:blipFill>
        <p:spPr>
          <a:xfrm>
            <a:off x="26364926" y="9463753"/>
            <a:ext cx="6858000" cy="2387699"/>
          </a:xfrm>
          <a:prstGeom prst="rect">
            <a:avLst/>
          </a:prstGeom>
          <a:ln>
            <a:solidFill>
              <a:schemeClr val="accent1"/>
            </a:solidFill>
          </a:ln>
        </p:spPr>
      </p:pic>
      <p:sp>
        <p:nvSpPr>
          <p:cNvPr id="15794" name="TextBox 15793">
            <a:extLst>
              <a:ext uri="{FF2B5EF4-FFF2-40B4-BE49-F238E27FC236}">
                <a16:creationId xmlns:a16="http://schemas.microsoft.com/office/drawing/2014/main" id="{709C8B21-E34E-A438-C93C-BED678EAD62A}"/>
              </a:ext>
            </a:extLst>
          </p:cNvPr>
          <p:cNvSpPr txBox="1"/>
          <p:nvPr/>
        </p:nvSpPr>
        <p:spPr>
          <a:xfrm>
            <a:off x="36057910" y="20098479"/>
            <a:ext cx="6858000" cy="584775"/>
          </a:xfrm>
          <a:prstGeom prst="rect">
            <a:avLst/>
          </a:prstGeom>
          <a:noFill/>
        </p:spPr>
        <p:txBody>
          <a:bodyPr wrap="square" rtlCol="0">
            <a:spAutoFit/>
          </a:bodyPr>
          <a:lstStyle/>
          <a:p>
            <a:r>
              <a:rPr lang="en-US" sz="3200" dirty="0"/>
              <a:t>*</a:t>
            </a:r>
          </a:p>
        </p:txBody>
      </p:sp>
      <p:pic>
        <p:nvPicPr>
          <p:cNvPr id="4119" name="Picture 4118">
            <a:extLst>
              <a:ext uri="{FF2B5EF4-FFF2-40B4-BE49-F238E27FC236}">
                <a16:creationId xmlns:a16="http://schemas.microsoft.com/office/drawing/2014/main" id="{3E50B176-FDE2-B2E9-E3A4-03EFCC81AF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83696" y="19929297"/>
            <a:ext cx="6858000" cy="2379995"/>
          </a:xfrm>
          <a:prstGeom prst="rect">
            <a:avLst/>
          </a:prstGeom>
          <a:ln>
            <a:solidFill>
              <a:schemeClr val="accent1"/>
            </a:solidFill>
          </a:ln>
        </p:spPr>
      </p:pic>
      <p:pic>
        <p:nvPicPr>
          <p:cNvPr id="4124" name="Picture 4123">
            <a:extLst>
              <a:ext uri="{FF2B5EF4-FFF2-40B4-BE49-F238E27FC236}">
                <a16:creationId xmlns:a16="http://schemas.microsoft.com/office/drawing/2014/main" id="{9C073F17-30C8-C100-0127-2BCCA8F36C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583346" y="19960583"/>
            <a:ext cx="6886277" cy="2339399"/>
          </a:xfrm>
          <a:prstGeom prst="rect">
            <a:avLst/>
          </a:prstGeom>
          <a:ln>
            <a:solidFill>
              <a:schemeClr val="accent1"/>
            </a:solidFill>
          </a:ln>
        </p:spPr>
      </p:pic>
      <p:pic>
        <p:nvPicPr>
          <p:cNvPr id="15798" name="Picture 15797">
            <a:extLst>
              <a:ext uri="{FF2B5EF4-FFF2-40B4-BE49-F238E27FC236}">
                <a16:creationId xmlns:a16="http://schemas.microsoft.com/office/drawing/2014/main" id="{0C60FC93-5DBF-0787-DAA0-0739B0D3403D}"/>
              </a:ext>
            </a:extLst>
          </p:cNvPr>
          <p:cNvPicPr>
            <a:picLocks noChangeAspect="1"/>
          </p:cNvPicPr>
          <p:nvPr/>
        </p:nvPicPr>
        <p:blipFill rotWithShape="1">
          <a:blip r:embed="rId11"/>
          <a:srcRect r="9118"/>
          <a:stretch/>
        </p:blipFill>
        <p:spPr>
          <a:xfrm>
            <a:off x="38174353" y="7207669"/>
            <a:ext cx="2237182" cy="1129966"/>
          </a:xfrm>
          <a:prstGeom prst="rect">
            <a:avLst/>
          </a:prstGeom>
          <a:ln w="15875">
            <a:solidFill>
              <a:schemeClr val="accent1"/>
            </a:solidFill>
          </a:ln>
        </p:spPr>
      </p:pic>
      <p:sp>
        <p:nvSpPr>
          <p:cNvPr id="4120" name="TextBox 4119">
            <a:extLst>
              <a:ext uri="{FF2B5EF4-FFF2-40B4-BE49-F238E27FC236}">
                <a16:creationId xmlns:a16="http://schemas.microsoft.com/office/drawing/2014/main" id="{D8785F28-E784-AFB1-0851-CF3CD8BFB905}"/>
              </a:ext>
            </a:extLst>
          </p:cNvPr>
          <p:cNvSpPr txBox="1"/>
          <p:nvPr/>
        </p:nvSpPr>
        <p:spPr>
          <a:xfrm>
            <a:off x="43267062" y="7280504"/>
            <a:ext cx="7478641" cy="3707231"/>
          </a:xfrm>
          <a:prstGeom prst="rect">
            <a:avLst/>
          </a:prstGeom>
          <a:noFill/>
          <a:ln>
            <a:solidFill>
              <a:schemeClr val="accent1"/>
            </a:solidFill>
          </a:ln>
        </p:spPr>
        <p:txBody>
          <a:bodyPr wrap="square" rtlCol="0">
            <a:spAutoFit/>
          </a:bodyPr>
          <a:lstStyle/>
          <a:p>
            <a:endParaRPr lang="en-US" dirty="0"/>
          </a:p>
        </p:txBody>
      </p:sp>
      <p:sp>
        <p:nvSpPr>
          <p:cNvPr id="4176" name="TextBox 4175">
            <a:extLst>
              <a:ext uri="{FF2B5EF4-FFF2-40B4-BE49-F238E27FC236}">
                <a16:creationId xmlns:a16="http://schemas.microsoft.com/office/drawing/2014/main" id="{139BEA25-DC0D-DDF2-985C-C3B3197D99DA}"/>
              </a:ext>
            </a:extLst>
          </p:cNvPr>
          <p:cNvSpPr txBox="1"/>
          <p:nvPr/>
        </p:nvSpPr>
        <p:spPr>
          <a:xfrm>
            <a:off x="43227541" y="3806770"/>
            <a:ext cx="7470464" cy="3352299"/>
          </a:xfrm>
          <a:prstGeom prst="rect">
            <a:avLst/>
          </a:prstGeom>
          <a:noFill/>
          <a:ln>
            <a:solidFill>
              <a:schemeClr val="accent1"/>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DD54382F-633B-0C21-89DE-12123F809C93}"/>
              </a:ext>
            </a:extLst>
          </p:cNvPr>
          <p:cNvSpPr txBox="1"/>
          <p:nvPr/>
        </p:nvSpPr>
        <p:spPr>
          <a:xfrm>
            <a:off x="157860" y="3185906"/>
            <a:ext cx="9998863" cy="10864513"/>
          </a:xfrm>
          <a:prstGeom prst="rect">
            <a:avLst/>
          </a:prstGeom>
          <a:noFill/>
          <a:ln w="28575">
            <a:noFill/>
          </a:ln>
        </p:spPr>
        <p:txBody>
          <a:bodyPr wrap="square">
            <a:spAutoFit/>
          </a:bodyPr>
          <a:lstStyle/>
          <a:p>
            <a:pPr>
              <a:defRPr/>
            </a:pPr>
            <a:r>
              <a:rPr lang="en-US" sz="2800" b="0" dirty="0">
                <a:effectLst/>
                <a:ea typeface="DengXian" panose="02010600030101010101" pitchFamily="2" charset="-122"/>
                <a:cs typeface="Arial" panose="020B0604020202020204" pitchFamily="34" charset="0"/>
              </a:rPr>
              <a:t>In South Carolina, risks of diabetic pregnancy are amplified by </a:t>
            </a:r>
            <a:r>
              <a:rPr lang="en-US" sz="2800" b="0" dirty="0">
                <a:ea typeface="DengXian" panose="02010600030101010101" pitchFamily="2" charset="-122"/>
                <a:cs typeface="Arial" panose="020B0604020202020204" pitchFamily="34" charset="0"/>
              </a:rPr>
              <a:t>racial, economic, and geographic </a:t>
            </a:r>
            <a:r>
              <a:rPr lang="en-US" sz="2800" b="0" dirty="0">
                <a:effectLst/>
                <a:ea typeface="DengXian" panose="02010600030101010101" pitchFamily="2" charset="-122"/>
                <a:cs typeface="Arial" panose="020B0604020202020204" pitchFamily="34" charset="0"/>
              </a:rPr>
              <a:t>disparities, and by adverse social determinants of health (SDOH). Expert team-based care </a:t>
            </a:r>
            <a:r>
              <a:rPr lang="en-US" sz="2800" b="0" dirty="0">
                <a:ea typeface="DengXian" panose="02010600030101010101" pitchFamily="2" charset="-122"/>
                <a:cs typeface="Arial" panose="020B0604020202020204" pitchFamily="34" charset="0"/>
              </a:rPr>
              <a:t>is essential: it must be</a:t>
            </a:r>
            <a:r>
              <a:rPr lang="en-US" sz="2800" b="0" dirty="0">
                <a:effectLst/>
                <a:ea typeface="DengXian" panose="02010600030101010101" pitchFamily="2" charset="-122"/>
                <a:cs typeface="Arial" panose="020B0604020202020204" pitchFamily="34" charset="0"/>
              </a:rPr>
              <a:t> equitable</a:t>
            </a:r>
            <a:r>
              <a:rPr lang="en-US" sz="2800" b="0" dirty="0">
                <a:ea typeface="DengXian" panose="02010600030101010101" pitchFamily="2" charset="-122"/>
                <a:cs typeface="Arial" panose="020B0604020202020204" pitchFamily="34" charset="0"/>
              </a:rPr>
              <a:t> and feasible </a:t>
            </a:r>
            <a:r>
              <a:rPr lang="en-US" sz="2800" b="0" dirty="0">
                <a:effectLst/>
                <a:ea typeface="DengXian" panose="02010600030101010101" pitchFamily="2" charset="-122"/>
                <a:cs typeface="Arial" panose="020B0604020202020204" pitchFamily="34" charset="0"/>
              </a:rPr>
              <a:t>for both patients and providers, and must address real-life needs. </a:t>
            </a:r>
          </a:p>
          <a:p>
            <a:pPr>
              <a:defRPr/>
            </a:pPr>
            <a:endParaRPr lang="en-US" sz="2800" dirty="0">
              <a:effectLst/>
              <a:ea typeface="DengXian" panose="02010600030101010101" pitchFamily="2" charset="-122"/>
              <a:cs typeface="Arial" panose="020B0604020202020204" pitchFamily="34" charset="0"/>
            </a:endParaRPr>
          </a:p>
          <a:p>
            <a:pPr>
              <a:defRPr/>
            </a:pPr>
            <a:r>
              <a:rPr lang="en-US" sz="2800" dirty="0">
                <a:effectLst/>
                <a:ea typeface="DengXian" panose="02010600030101010101" pitchFamily="2" charset="-122"/>
                <a:cs typeface="Arial" panose="020B0604020202020204" pitchFamily="34" charset="0"/>
              </a:rPr>
              <a:t>Objective: </a:t>
            </a:r>
            <a:r>
              <a:rPr lang="en-US" sz="2800" b="0" dirty="0">
                <a:ea typeface="DengXian" panose="02010600030101010101" pitchFamily="2" charset="-122"/>
                <a:cs typeface="Arial" panose="020B0604020202020204" pitchFamily="34" charset="0"/>
              </a:rPr>
              <a:t>To</a:t>
            </a:r>
            <a:r>
              <a:rPr lang="en-US" sz="2800" b="0" dirty="0">
                <a:effectLst/>
                <a:ea typeface="DengXian" panose="02010600030101010101" pitchFamily="2" charset="-122"/>
                <a:cs typeface="Arial" panose="020B0604020202020204" pitchFamily="34" charset="0"/>
              </a:rPr>
              <a:t> improve pregnancy outcomes through a ‘Management of Maternal (MOMs) Diabetes Program’, implemented at three centers across SC.  To emphasize a ‘one stop shop’, team-based approach, reducing disparities while optimizing the </a:t>
            </a:r>
            <a:r>
              <a:rPr lang="en-US" sz="2800" b="0" dirty="0">
                <a:ea typeface="DengXian" panose="02010600030101010101" pitchFamily="2" charset="-122"/>
                <a:cs typeface="Arial" panose="020B0604020202020204" pitchFamily="34" charset="0"/>
              </a:rPr>
              <a:t>use of</a:t>
            </a:r>
            <a:r>
              <a:rPr lang="en-US" sz="2800" b="0" dirty="0">
                <a:effectLst/>
                <a:ea typeface="DengXian" panose="02010600030101010101" pitchFamily="2" charset="-122"/>
                <a:cs typeface="Arial" panose="020B0604020202020204" pitchFamily="34" charset="0"/>
              </a:rPr>
              <a:t> new technologies</a:t>
            </a:r>
            <a:r>
              <a:rPr lang="en-US" sz="3200" b="0" dirty="0">
                <a:ea typeface="DengXian" panose="02010600030101010101" pitchFamily="2" charset="-122"/>
                <a:cs typeface="Arial" panose="020B0604020202020204" pitchFamily="34" charset="0"/>
              </a:rPr>
              <a:t>.</a:t>
            </a: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marL="330201" indent="-330201">
              <a:buFont typeface="Arial" panose="020B0604020202020204" pitchFamily="34" charset="0"/>
              <a:buChar char="•"/>
              <a:defRPr/>
            </a:pPr>
            <a:endParaRPr lang="en-US" sz="2800" b="0" dirty="0">
              <a:ea typeface="DengXian" panose="02010600030101010101" pitchFamily="2" charset="-122"/>
              <a:cs typeface="Arial" panose="020B0604020202020204" pitchFamily="34" charset="0"/>
            </a:endParaRPr>
          </a:p>
          <a:p>
            <a:pPr>
              <a:defRPr/>
            </a:pPr>
            <a:endParaRPr lang="en-US" sz="2800" b="0" dirty="0">
              <a:ea typeface="DengXian" panose="02010600030101010101" pitchFamily="2" charset="-122"/>
              <a:cs typeface="Arial" panose="020B0604020202020204" pitchFamily="34" charset="0"/>
            </a:endParaRPr>
          </a:p>
        </p:txBody>
      </p:sp>
      <p:sp>
        <p:nvSpPr>
          <p:cNvPr id="15368" name="Text Box 8">
            <a:extLst>
              <a:ext uri="{FF2B5EF4-FFF2-40B4-BE49-F238E27FC236}">
                <a16:creationId xmlns:a16="http://schemas.microsoft.com/office/drawing/2014/main" id="{36CEFEB2-89EF-42CE-1B90-AA7C2DDE6A6C}"/>
              </a:ext>
            </a:extLst>
          </p:cNvPr>
          <p:cNvSpPr txBox="1">
            <a:spLocks noChangeArrowheads="1"/>
          </p:cNvSpPr>
          <p:nvPr/>
        </p:nvSpPr>
        <p:spPr bwMode="auto">
          <a:xfrm>
            <a:off x="1994977" y="-224623"/>
            <a:ext cx="41331375" cy="1190207"/>
          </a:xfrm>
          <a:prstGeom prst="rect">
            <a:avLst/>
          </a:prstGeom>
          <a:noFill/>
          <a:ln w="9525">
            <a:noFill/>
            <a:miter lim="800000"/>
            <a:headEnd/>
            <a:tailEnd/>
          </a:ln>
          <a:effectLst/>
        </p:spPr>
        <p:txBody>
          <a:bodyPr lIns="190804" tIns="190804" rIns="190804" bIns="190804"/>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defRPr/>
            </a:pPr>
            <a:endParaRPr lang="en-US" altLang="ko-KR" sz="825" dirty="0">
              <a:solidFill>
                <a:schemeClr val="bg1"/>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a:p>
            <a:pPr>
              <a:defRPr/>
            </a:pPr>
            <a:r>
              <a:rPr lang="en-US" sz="6000" dirty="0">
                <a:solidFill>
                  <a:srgbClr val="263357"/>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rPr>
              <a:t>Assessing the Impact of the ‘Management of Maternal (‘MOMs’) Diabetes Program’ in South Carolina</a:t>
            </a:r>
            <a:endParaRPr lang="en-US" altLang="ko-KR" sz="6000" dirty="0">
              <a:solidFill>
                <a:srgbClr val="263357"/>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a:p>
            <a:pPr>
              <a:defRPr/>
            </a:pPr>
            <a:endParaRPr lang="en-US" altLang="ko-KR" sz="6000" dirty="0">
              <a:solidFill>
                <a:srgbClr val="263357"/>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a:p>
            <a:pPr>
              <a:defRPr/>
            </a:pPr>
            <a:endParaRPr lang="en-US" altLang="ko-KR" sz="2311" baseline="30000" dirty="0">
              <a:solidFill>
                <a:srgbClr val="263357"/>
              </a:solidFill>
              <a:effectLst>
                <a:outerShdw blurRad="38100" dist="38100" dir="2700000" algn="tl">
                  <a:srgbClr val="000000">
                    <a:alpha val="43137"/>
                  </a:srgbClr>
                </a:outerShdw>
              </a:effectLst>
              <a:latin typeface="Arial" panose="020B0604020202020204" pitchFamily="34" charset="0"/>
              <a:ea typeface="굴림" charset="-127"/>
              <a:cs typeface="Arial" panose="020B0604020202020204" pitchFamily="34" charset="0"/>
            </a:endParaRPr>
          </a:p>
        </p:txBody>
      </p:sp>
      <p:sp>
        <p:nvSpPr>
          <p:cNvPr id="24" name="TextBox 23">
            <a:extLst>
              <a:ext uri="{FF2B5EF4-FFF2-40B4-BE49-F238E27FC236}">
                <a16:creationId xmlns:a16="http://schemas.microsoft.com/office/drawing/2014/main" id="{271E970A-A197-AA93-2FE3-590C83D1D807}"/>
              </a:ext>
            </a:extLst>
          </p:cNvPr>
          <p:cNvSpPr txBox="1"/>
          <p:nvPr/>
        </p:nvSpPr>
        <p:spPr>
          <a:xfrm>
            <a:off x="1994977" y="1408352"/>
            <a:ext cx="37241339" cy="853952"/>
          </a:xfrm>
          <a:prstGeom prst="rect">
            <a:avLst/>
          </a:prstGeom>
          <a:noFill/>
        </p:spPr>
        <p:txBody>
          <a:bodyPr wrap="square">
            <a:spAutoFit/>
          </a:bodyPr>
          <a:lstStyle/>
          <a:p>
            <a:pPr marL="457200" indent="-457200">
              <a:lnSpc>
                <a:spcPct val="107000"/>
              </a:lnSpc>
              <a:spcBef>
                <a:spcPts val="0"/>
              </a:spcBef>
              <a:spcAft>
                <a:spcPts val="0"/>
              </a:spcAft>
              <a:buAutoNum type="arabicPeriod"/>
            </a:pPr>
            <a:r>
              <a:rPr lang="en-US" sz="2400" dirty="0">
                <a:ea typeface="DengXian" panose="02010600030101010101" pitchFamily="2" charset="-122"/>
                <a:cs typeface="Arial" panose="020B0604020202020204" pitchFamily="34" charset="0"/>
              </a:rPr>
              <a:t>Diabetes Free South Carolina, BlueCross BlueShield of South Carolina, Columbia, SC.   2. Division of Endocrinology, Medical University of South Carolina, Charleston, SC.  3. Maternal Fetal Medicine - </a:t>
            </a:r>
            <a:r>
              <a:rPr lang="en-US" sz="2400" dirty="0">
                <a:solidFill>
                  <a:srgbClr val="000000"/>
                </a:solidFill>
                <a:ea typeface="DengXian" panose="02010600030101010101" pitchFamily="2" charset="-122"/>
                <a:cs typeface="Arial" panose="020B0604020202020204" pitchFamily="34" charset="0"/>
              </a:rPr>
              <a:t>4. Department of Obstetrics &amp; Gynecology – </a:t>
            </a:r>
          </a:p>
          <a:p>
            <a:pPr>
              <a:lnSpc>
                <a:spcPct val="107000"/>
              </a:lnSpc>
              <a:spcBef>
                <a:spcPts val="0"/>
              </a:spcBef>
              <a:spcAft>
                <a:spcPts val="0"/>
              </a:spcAft>
            </a:pPr>
            <a:r>
              <a:rPr lang="en-US" sz="2400" dirty="0">
                <a:ea typeface="DengXian" panose="02010600030101010101" pitchFamily="2" charset="-122"/>
                <a:cs typeface="Arial" panose="020B0604020202020204" pitchFamily="34" charset="0"/>
              </a:rPr>
              <a:t>5. Endocrinology, Prisma Health Upstate &amp; Midlands, </a:t>
            </a:r>
            <a:r>
              <a:rPr lang="en-US" sz="2400" dirty="0">
                <a:solidFill>
                  <a:srgbClr val="000000"/>
                </a:solidFill>
                <a:ea typeface="DengXian" panose="02010600030101010101" pitchFamily="2" charset="-122"/>
                <a:cs typeface="Arial" panose="020B0604020202020204" pitchFamily="34" charset="0"/>
              </a:rPr>
              <a:t>Greenville and Columbia, SC.</a:t>
            </a:r>
            <a:r>
              <a:rPr lang="en-US" sz="2400" dirty="0">
                <a:ea typeface="DengXian" panose="02010600030101010101" pitchFamily="2" charset="-122"/>
                <a:cs typeface="Arial" panose="020B0604020202020204" pitchFamily="34" charset="0"/>
              </a:rPr>
              <a:t>   6. Division of Maternal Fetal Medicine - 7. Department of Public Health Sciences, Medical University of South Carolina, Charleston, SC</a:t>
            </a:r>
          </a:p>
        </p:txBody>
      </p:sp>
      <p:sp>
        <p:nvSpPr>
          <p:cNvPr id="4157" name="Rectangle 4156">
            <a:extLst>
              <a:ext uri="{FF2B5EF4-FFF2-40B4-BE49-F238E27FC236}">
                <a16:creationId xmlns:a16="http://schemas.microsoft.com/office/drawing/2014/main" id="{A5FBD3F6-1FBD-2B30-E022-C8E60F6731DE}"/>
              </a:ext>
            </a:extLst>
          </p:cNvPr>
          <p:cNvSpPr/>
          <p:nvPr/>
        </p:nvSpPr>
        <p:spPr bwMode="auto">
          <a:xfrm>
            <a:off x="193536" y="2818272"/>
            <a:ext cx="14498408" cy="450449"/>
          </a:xfrm>
          <a:prstGeom prst="rect">
            <a:avLst/>
          </a:prstGeom>
          <a:noFill/>
          <a:ln w="9525" cap="flat" cmpd="sng" algn="ctr">
            <a:noFill/>
            <a:prstDash val="solid"/>
            <a:round/>
            <a:headEnd type="none" w="med" len="med"/>
            <a:tailEnd type="none" w="med" len="med"/>
          </a:ln>
          <a:effectLst/>
        </p:spPr>
        <p:txBody>
          <a:bodyPr vert="horz" wrap="square" lIns="75474" tIns="37737" rIns="75474" bIns="37737" numCol="1" rtlCol="0" anchor="t" anchorCtr="0" compatLnSpc="1">
            <a:prstTxWarp prst="textNoShape">
              <a:avLst/>
            </a:prstTxWarp>
            <a:spAutoFit/>
          </a:bodyPr>
          <a:lstStyle/>
          <a:p>
            <a:pPr defTabSz="754746"/>
            <a:endParaRPr lang="en-US" sz="2311">
              <a:latin typeface="Arial" charset="0"/>
            </a:endParaRPr>
          </a:p>
        </p:txBody>
      </p:sp>
      <p:sp>
        <p:nvSpPr>
          <p:cNvPr id="4190" name="TextBox 4189">
            <a:extLst>
              <a:ext uri="{FF2B5EF4-FFF2-40B4-BE49-F238E27FC236}">
                <a16:creationId xmlns:a16="http://schemas.microsoft.com/office/drawing/2014/main" id="{69D61D23-67C0-44B3-5592-8EA193BC6F05}"/>
              </a:ext>
            </a:extLst>
          </p:cNvPr>
          <p:cNvSpPr txBox="1"/>
          <p:nvPr/>
        </p:nvSpPr>
        <p:spPr>
          <a:xfrm>
            <a:off x="141811" y="13657630"/>
            <a:ext cx="10144876" cy="10002738"/>
          </a:xfrm>
          <a:prstGeom prst="rect">
            <a:avLst/>
          </a:prstGeom>
          <a:noFill/>
          <a:ln w="28575">
            <a:noFill/>
          </a:ln>
        </p:spPr>
        <p:txBody>
          <a:bodyPr wrap="square">
            <a:spAutoFit/>
          </a:bodyPr>
          <a:lstStyle/>
          <a:p>
            <a:r>
              <a:rPr lang="en-US" sz="2800" b="0" dirty="0"/>
              <a:t>MOMs programs were implemented in 2020 at the Medical University of SC (Charleston), and at two Prisma Health locations: Midlands (Columbia, Sumter) and Upstate (Greenville). The team approach aimed to enhance patient-provider communication, educate everyone, utilize new technologies, reduce clinic visits &amp; travel, and address SDOH.</a:t>
            </a:r>
          </a:p>
          <a:p>
            <a:endParaRPr lang="en-US" sz="2800" b="0" dirty="0"/>
          </a:p>
          <a:p>
            <a:r>
              <a:rPr lang="en-US" sz="2800" b="0" dirty="0"/>
              <a:t>Core team members/components were: Maternal Fetal Medicine, Endocrinology, RN/RD Diabetes Educators, Navigator, Retinal Screening, and Telemedicine. Coordinated, de-identified clinical data were collected at each location and incorporated into a Diabetes Free SC repository. Since 2020, MOMs Programs have cared for about 3,000 pregnancies.  Data reported are from 2,325 with deliveries in 2020-2024,July.</a:t>
            </a:r>
          </a:p>
          <a:p>
            <a:endParaRPr lang="en-US" sz="2800" b="0" dirty="0"/>
          </a:p>
          <a:p>
            <a:r>
              <a:rPr lang="en-US" sz="2800" b="0" dirty="0"/>
              <a:t>MOMs outcomes were compared with 944 patients in a ‘standard care’ comparator group (COMP) from the Medical University of South Carolina perinatal database (2017-2019). Distributions for maternal age were similar between MOMs and COMP, but COMP had a higher proportion of Black patients and a lower proportion with T1DM. MOMs data were adjusted accordingly. Full cohort comparisons are presented. Statistical analyses used Two Proportion Z-Tests (p&lt;0.05).</a:t>
            </a:r>
          </a:p>
        </p:txBody>
      </p:sp>
      <p:pic>
        <p:nvPicPr>
          <p:cNvPr id="15420" name="Picture 15419">
            <a:extLst>
              <a:ext uri="{FF2B5EF4-FFF2-40B4-BE49-F238E27FC236}">
                <a16:creationId xmlns:a16="http://schemas.microsoft.com/office/drawing/2014/main" id="{7D41E05F-1F74-FE56-7C93-4AFD95A03E29}"/>
              </a:ext>
            </a:extLst>
          </p:cNvPr>
          <p:cNvPicPr>
            <a:picLocks noChangeAspect="1"/>
          </p:cNvPicPr>
          <p:nvPr/>
        </p:nvPicPr>
        <p:blipFill rotWithShape="1">
          <a:blip r:embed="rId12"/>
          <a:srcRect l="11766" t="13940" r="11092" b="16565"/>
          <a:stretch/>
        </p:blipFill>
        <p:spPr>
          <a:xfrm>
            <a:off x="5711318" y="8805625"/>
            <a:ext cx="3910840" cy="3922242"/>
          </a:xfrm>
          <a:prstGeom prst="rect">
            <a:avLst/>
          </a:prstGeom>
        </p:spPr>
      </p:pic>
      <p:sp>
        <p:nvSpPr>
          <p:cNvPr id="4154" name="TextBox 4153">
            <a:extLst>
              <a:ext uri="{FF2B5EF4-FFF2-40B4-BE49-F238E27FC236}">
                <a16:creationId xmlns:a16="http://schemas.microsoft.com/office/drawing/2014/main" id="{9974205A-2BB3-61CC-C219-0EA543C357C9}"/>
              </a:ext>
            </a:extLst>
          </p:cNvPr>
          <p:cNvSpPr txBox="1"/>
          <p:nvPr/>
        </p:nvSpPr>
        <p:spPr>
          <a:xfrm>
            <a:off x="43427687" y="2206092"/>
            <a:ext cx="373820" cy="498726"/>
          </a:xfrm>
          <a:prstGeom prst="rect">
            <a:avLst/>
          </a:prstGeom>
          <a:noFill/>
        </p:spPr>
        <p:txBody>
          <a:bodyPr wrap="none" rtlCol="0">
            <a:spAutoFit/>
          </a:bodyPr>
          <a:lstStyle/>
          <a:p>
            <a:r>
              <a:rPr lang="en-US" sz="2641" dirty="0">
                <a:solidFill>
                  <a:schemeClr val="bg1"/>
                </a:solidFill>
              </a:rPr>
              <a:t>#</a:t>
            </a:r>
          </a:p>
        </p:txBody>
      </p:sp>
      <p:sp>
        <p:nvSpPr>
          <p:cNvPr id="13" name="Rectangle 12">
            <a:extLst>
              <a:ext uri="{FF2B5EF4-FFF2-40B4-BE49-F238E27FC236}">
                <a16:creationId xmlns:a16="http://schemas.microsoft.com/office/drawing/2014/main" id="{D7C184FE-B6A6-1BD4-5D67-0E65C6B2A35B}"/>
              </a:ext>
            </a:extLst>
          </p:cNvPr>
          <p:cNvSpPr/>
          <p:nvPr/>
        </p:nvSpPr>
        <p:spPr bwMode="auto">
          <a:xfrm>
            <a:off x="26357516" y="2373695"/>
            <a:ext cx="13994645" cy="630209"/>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75474" tIns="37737" rIns="75474" bIns="37737" numCol="1" rtlCol="0" anchor="ctr" anchorCtr="0" compatLnSpc="1">
            <a:prstTxWarp prst="textNoShape">
              <a:avLst/>
            </a:prstTxWarp>
            <a:spAutoFit/>
          </a:bodyPr>
          <a:lstStyle/>
          <a:p>
            <a:pPr algn="ctr"/>
            <a:r>
              <a:rPr lang="en-US" altLang="en-US" sz="3600" dirty="0">
                <a:solidFill>
                  <a:schemeClr val="bg1"/>
                </a:solidFill>
                <a:cs typeface="Arial" panose="020B0604020202020204" pitchFamily="34" charset="0"/>
              </a:rPr>
              <a:t>Results: MOMs vs. COMP</a:t>
            </a:r>
          </a:p>
        </p:txBody>
      </p:sp>
      <p:sp>
        <p:nvSpPr>
          <p:cNvPr id="26" name="TextBox 25">
            <a:extLst>
              <a:ext uri="{FF2B5EF4-FFF2-40B4-BE49-F238E27FC236}">
                <a16:creationId xmlns:a16="http://schemas.microsoft.com/office/drawing/2014/main" id="{76054F5F-E7B5-B86F-D0D5-89F55A5D27B5}"/>
              </a:ext>
            </a:extLst>
          </p:cNvPr>
          <p:cNvSpPr txBox="1"/>
          <p:nvPr/>
        </p:nvSpPr>
        <p:spPr>
          <a:xfrm>
            <a:off x="43767992" y="2171106"/>
            <a:ext cx="524810" cy="397160"/>
          </a:xfrm>
          <a:prstGeom prst="rect">
            <a:avLst/>
          </a:prstGeom>
          <a:noFill/>
        </p:spPr>
        <p:txBody>
          <a:bodyPr wrap="square">
            <a:spAutoFit/>
          </a:bodyPr>
          <a:lstStyle/>
          <a:p>
            <a:r>
              <a:rPr lang="en-US" altLang="en-US" sz="1981" dirty="0">
                <a:solidFill>
                  <a:schemeClr val="bg1"/>
                </a:solidFill>
                <a:cs typeface="Arial" panose="020B0604020202020204" pitchFamily="34" charset="0"/>
              </a:rPr>
              <a:t>#</a:t>
            </a:r>
            <a:endParaRPr lang="en-US" sz="1733" dirty="0"/>
          </a:p>
        </p:txBody>
      </p:sp>
      <p:sp>
        <p:nvSpPr>
          <p:cNvPr id="15505" name="Rectangle 15504">
            <a:extLst>
              <a:ext uri="{FF2B5EF4-FFF2-40B4-BE49-F238E27FC236}">
                <a16:creationId xmlns:a16="http://schemas.microsoft.com/office/drawing/2014/main" id="{36531726-3AB0-FB0D-3307-9E5F3A758A09}"/>
              </a:ext>
            </a:extLst>
          </p:cNvPr>
          <p:cNvSpPr/>
          <p:nvPr/>
        </p:nvSpPr>
        <p:spPr bwMode="auto">
          <a:xfrm>
            <a:off x="204919" y="2373695"/>
            <a:ext cx="9850209" cy="630209"/>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75474" tIns="37737" rIns="75474" bIns="37737" numCol="1" rtlCol="0" anchor="ctr" anchorCtr="0" compatLnSpc="1">
            <a:prstTxWarp prst="textNoShape">
              <a:avLst/>
            </a:prstTxWarp>
            <a:spAutoFit/>
          </a:bodyPr>
          <a:lstStyle/>
          <a:p>
            <a:pPr algn="ctr"/>
            <a:r>
              <a:rPr lang="en-US" altLang="en-US" sz="3600" dirty="0">
                <a:solidFill>
                  <a:schemeClr val="bg1"/>
                </a:solidFill>
                <a:cs typeface="Arial" panose="020B0604020202020204" pitchFamily="34" charset="0"/>
              </a:rPr>
              <a:t>Introduction &amp; Objective</a:t>
            </a:r>
          </a:p>
        </p:txBody>
      </p:sp>
      <p:sp>
        <p:nvSpPr>
          <p:cNvPr id="15509" name="Rectangle 15508">
            <a:extLst>
              <a:ext uri="{FF2B5EF4-FFF2-40B4-BE49-F238E27FC236}">
                <a16:creationId xmlns:a16="http://schemas.microsoft.com/office/drawing/2014/main" id="{3EC747F8-598F-40D4-6C23-D2DE7DB11F3B}"/>
              </a:ext>
            </a:extLst>
          </p:cNvPr>
          <p:cNvSpPr/>
          <p:nvPr/>
        </p:nvSpPr>
        <p:spPr bwMode="auto">
          <a:xfrm>
            <a:off x="139195" y="12958950"/>
            <a:ext cx="9818069" cy="630209"/>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75474" tIns="37737" rIns="75474" bIns="37737" numCol="1" rtlCol="0" anchor="ctr" anchorCtr="0" compatLnSpc="1">
            <a:prstTxWarp prst="textNoShape">
              <a:avLst/>
            </a:prstTxWarp>
            <a:spAutoFit/>
          </a:bodyPr>
          <a:lstStyle/>
          <a:p>
            <a:pPr algn="ctr"/>
            <a:r>
              <a:rPr lang="en-US" altLang="en-US" sz="3600" dirty="0">
                <a:solidFill>
                  <a:schemeClr val="bg1"/>
                </a:solidFill>
                <a:cs typeface="Arial" panose="020B0604020202020204" pitchFamily="34" charset="0"/>
              </a:rPr>
              <a:t>Methods</a:t>
            </a:r>
          </a:p>
        </p:txBody>
      </p:sp>
      <p:sp>
        <p:nvSpPr>
          <p:cNvPr id="15517" name="Rectangle 15516">
            <a:extLst>
              <a:ext uri="{FF2B5EF4-FFF2-40B4-BE49-F238E27FC236}">
                <a16:creationId xmlns:a16="http://schemas.microsoft.com/office/drawing/2014/main" id="{55BCB0AA-9DCB-CDB6-46DD-17EA26CE7B7A}"/>
              </a:ext>
            </a:extLst>
          </p:cNvPr>
          <p:cNvSpPr/>
          <p:nvPr/>
        </p:nvSpPr>
        <p:spPr bwMode="auto">
          <a:xfrm>
            <a:off x="10546423" y="2373695"/>
            <a:ext cx="15250428" cy="630209"/>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75474" tIns="37737" rIns="75474" bIns="37737" numCol="1" rtlCol="0" anchor="ctr" anchorCtr="0" compatLnSpc="1">
            <a:prstTxWarp prst="textNoShape">
              <a:avLst/>
            </a:prstTxWarp>
            <a:spAutoFit/>
          </a:bodyPr>
          <a:lstStyle/>
          <a:p>
            <a:pPr algn="ctr"/>
            <a:r>
              <a:rPr lang="en-US" altLang="en-US" sz="3600" dirty="0">
                <a:solidFill>
                  <a:schemeClr val="bg1"/>
                </a:solidFill>
                <a:cs typeface="Arial" panose="020B0604020202020204" pitchFamily="34" charset="0"/>
              </a:rPr>
              <a:t>Results: MOMs Cohort</a:t>
            </a:r>
          </a:p>
        </p:txBody>
      </p:sp>
      <p:sp>
        <p:nvSpPr>
          <p:cNvPr id="21" name="TextBox 20">
            <a:extLst>
              <a:ext uri="{FF2B5EF4-FFF2-40B4-BE49-F238E27FC236}">
                <a16:creationId xmlns:a16="http://schemas.microsoft.com/office/drawing/2014/main" id="{41E68A21-63B8-62D0-E34A-C1396AEF6A3E}"/>
              </a:ext>
            </a:extLst>
          </p:cNvPr>
          <p:cNvSpPr txBox="1"/>
          <p:nvPr/>
        </p:nvSpPr>
        <p:spPr>
          <a:xfrm>
            <a:off x="280189" y="8297990"/>
            <a:ext cx="4517583" cy="523220"/>
          </a:xfrm>
          <a:prstGeom prst="rect">
            <a:avLst/>
          </a:prstGeom>
          <a:noFill/>
        </p:spPr>
        <p:txBody>
          <a:bodyPr wrap="none" rtlCol="0">
            <a:spAutoFit/>
          </a:bodyPr>
          <a:lstStyle/>
          <a:p>
            <a:r>
              <a:rPr lang="en-US" sz="2800" dirty="0"/>
              <a:t>MOMs Program locations</a:t>
            </a:r>
          </a:p>
        </p:txBody>
      </p:sp>
      <p:sp>
        <p:nvSpPr>
          <p:cNvPr id="25" name="TextBox 24">
            <a:extLst>
              <a:ext uri="{FF2B5EF4-FFF2-40B4-BE49-F238E27FC236}">
                <a16:creationId xmlns:a16="http://schemas.microsoft.com/office/drawing/2014/main" id="{4E4217CE-93BD-F011-CA3E-9EA8CED6213E}"/>
              </a:ext>
            </a:extLst>
          </p:cNvPr>
          <p:cNvSpPr txBox="1"/>
          <p:nvPr/>
        </p:nvSpPr>
        <p:spPr>
          <a:xfrm>
            <a:off x="5710534" y="8343589"/>
            <a:ext cx="3879588" cy="523220"/>
          </a:xfrm>
          <a:prstGeom prst="rect">
            <a:avLst/>
          </a:prstGeom>
          <a:noFill/>
        </p:spPr>
        <p:txBody>
          <a:bodyPr wrap="none" rtlCol="0">
            <a:spAutoFit/>
          </a:bodyPr>
          <a:lstStyle/>
          <a:p>
            <a:r>
              <a:rPr lang="en-US" sz="2800" dirty="0"/>
              <a:t>MOMs Model Schema</a:t>
            </a:r>
          </a:p>
        </p:txBody>
      </p:sp>
      <p:pic>
        <p:nvPicPr>
          <p:cNvPr id="17" name="Picture 16" descr="A map of south carolina with blue stars&#10;&#10;Description automatically generated">
            <a:extLst>
              <a:ext uri="{FF2B5EF4-FFF2-40B4-BE49-F238E27FC236}">
                <a16:creationId xmlns:a16="http://schemas.microsoft.com/office/drawing/2014/main" id="{33F42597-45E4-19F9-481E-0351B0E460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0697" y="9086869"/>
            <a:ext cx="4317859" cy="3404840"/>
          </a:xfrm>
          <a:prstGeom prst="rect">
            <a:avLst/>
          </a:prstGeom>
        </p:spPr>
      </p:pic>
      <p:sp>
        <p:nvSpPr>
          <p:cNvPr id="4142" name="TextBox 4141">
            <a:extLst>
              <a:ext uri="{FF2B5EF4-FFF2-40B4-BE49-F238E27FC236}">
                <a16:creationId xmlns:a16="http://schemas.microsoft.com/office/drawing/2014/main" id="{C44C1162-7486-171A-E431-A2705F2D7E7A}"/>
              </a:ext>
            </a:extLst>
          </p:cNvPr>
          <p:cNvSpPr txBox="1"/>
          <p:nvPr/>
        </p:nvSpPr>
        <p:spPr>
          <a:xfrm>
            <a:off x="41106684" y="11170615"/>
            <a:ext cx="9852971" cy="1384995"/>
          </a:xfrm>
          <a:prstGeom prst="rect">
            <a:avLst/>
          </a:prstGeom>
          <a:noFill/>
        </p:spPr>
        <p:txBody>
          <a:bodyPr wrap="square">
            <a:spAutoFit/>
          </a:bodyPr>
          <a:lstStyle/>
          <a:p>
            <a:pPr algn="l" rtl="0" fontAlgn="base"/>
            <a:r>
              <a:rPr lang="en-US" sz="2800" b="0" i="0" dirty="0">
                <a:solidFill>
                  <a:srgbClr val="000000"/>
                </a:solidFill>
                <a:effectLst/>
                <a:highlight>
                  <a:srgbClr val="FFFFFF"/>
                </a:highlight>
                <a:cs typeface="Arial" panose="020B0604020202020204" pitchFamily="34" charset="0"/>
              </a:rPr>
              <a:t>To these short-term savings may be added many long-term, durable benefits and health-related cost savings for mother and child, extending years and decades into the future. </a:t>
            </a:r>
            <a:r>
              <a:rPr lang="en-US" sz="2800" b="1" i="0" dirty="0">
                <a:solidFill>
                  <a:srgbClr val="000000"/>
                </a:solidFill>
                <a:effectLst/>
                <a:highlight>
                  <a:srgbClr val="FFFFFF"/>
                </a:highlight>
                <a:cs typeface="Arial" panose="020B0604020202020204" pitchFamily="34" charset="0"/>
              </a:rPr>
              <a:t> </a:t>
            </a:r>
            <a:endParaRPr lang="en-US" sz="2800" b="0" i="0" dirty="0">
              <a:solidFill>
                <a:srgbClr val="000000"/>
              </a:solidFill>
              <a:effectLst/>
              <a:highlight>
                <a:srgbClr val="FFFFFF"/>
              </a:highlight>
              <a:cs typeface="Arial" panose="020B0604020202020204" pitchFamily="34" charset="0"/>
            </a:endParaRPr>
          </a:p>
        </p:txBody>
      </p:sp>
      <p:sp>
        <p:nvSpPr>
          <p:cNvPr id="4159" name="Rectangle 4158">
            <a:extLst>
              <a:ext uri="{FF2B5EF4-FFF2-40B4-BE49-F238E27FC236}">
                <a16:creationId xmlns:a16="http://schemas.microsoft.com/office/drawing/2014/main" id="{E33C9578-891D-D727-B95C-F172D360233B}"/>
              </a:ext>
            </a:extLst>
          </p:cNvPr>
          <p:cNvSpPr/>
          <p:nvPr/>
        </p:nvSpPr>
        <p:spPr bwMode="auto">
          <a:xfrm>
            <a:off x="41022956" y="2323119"/>
            <a:ext cx="10014085" cy="52322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altLang="en-US" sz="2800" dirty="0">
                <a:solidFill>
                  <a:schemeClr val="bg1"/>
                </a:solidFill>
                <a:cs typeface="Arial" panose="020B0604020202020204" pitchFamily="34" charset="0"/>
              </a:rPr>
              <a:t>Potential cost saving </a:t>
            </a:r>
            <a:r>
              <a:rPr lang="en-US" sz="2800" dirty="0">
                <a:solidFill>
                  <a:schemeClr val="bg1"/>
                </a:solidFill>
                <a:cs typeface="Arial" panose="020B0604020202020204" pitchFamily="34" charset="0"/>
              </a:rPr>
              <a:t> (South Carolina, yearly)</a:t>
            </a:r>
            <a:r>
              <a:rPr lang="en-US" altLang="en-US" sz="2800" dirty="0">
                <a:solidFill>
                  <a:schemeClr val="bg1"/>
                </a:solidFill>
                <a:cs typeface="Arial" panose="020B0604020202020204" pitchFamily="34" charset="0"/>
              </a:rPr>
              <a:t>  </a:t>
            </a:r>
          </a:p>
        </p:txBody>
      </p:sp>
      <p:pic>
        <p:nvPicPr>
          <p:cNvPr id="4160" name="Picture 4159">
            <a:extLst>
              <a:ext uri="{FF2B5EF4-FFF2-40B4-BE49-F238E27FC236}">
                <a16:creationId xmlns:a16="http://schemas.microsoft.com/office/drawing/2014/main" id="{177095D2-34B2-5C94-8BA0-5820A2C46656}"/>
              </a:ext>
            </a:extLst>
          </p:cNvPr>
          <p:cNvPicPr>
            <a:picLocks noChangeAspect="1"/>
          </p:cNvPicPr>
          <p:nvPr/>
        </p:nvPicPr>
        <p:blipFill rotWithShape="1">
          <a:blip r:embed="rId14"/>
          <a:srcRect l="8015"/>
          <a:stretch/>
        </p:blipFill>
        <p:spPr>
          <a:xfrm>
            <a:off x="43335569" y="3915656"/>
            <a:ext cx="2024038" cy="3191685"/>
          </a:xfrm>
          <a:prstGeom prst="rect">
            <a:avLst/>
          </a:prstGeom>
        </p:spPr>
      </p:pic>
      <p:sp>
        <p:nvSpPr>
          <p:cNvPr id="4161" name="TextBox 4160">
            <a:extLst>
              <a:ext uri="{FF2B5EF4-FFF2-40B4-BE49-F238E27FC236}">
                <a16:creationId xmlns:a16="http://schemas.microsoft.com/office/drawing/2014/main" id="{07842F7D-30BD-3F16-0B24-7756F1173FDA}"/>
              </a:ext>
            </a:extLst>
          </p:cNvPr>
          <p:cNvSpPr txBox="1"/>
          <p:nvPr/>
        </p:nvSpPr>
        <p:spPr>
          <a:xfrm>
            <a:off x="45452225" y="4302671"/>
            <a:ext cx="5230919" cy="461665"/>
          </a:xfrm>
          <a:prstGeom prst="rect">
            <a:avLst/>
          </a:prstGeom>
          <a:noFill/>
        </p:spPr>
        <p:txBody>
          <a:bodyPr wrap="none" rtlCol="0">
            <a:spAutoFit/>
          </a:bodyPr>
          <a:lstStyle/>
          <a:p>
            <a:r>
              <a:rPr lang="en-US" sz="2400" b="0" dirty="0"/>
              <a:t>Reduction by</a:t>
            </a:r>
            <a:r>
              <a:rPr lang="en-US" sz="2400" dirty="0"/>
              <a:t> 7.4 percentage points</a:t>
            </a:r>
          </a:p>
        </p:txBody>
      </p:sp>
      <p:sp>
        <p:nvSpPr>
          <p:cNvPr id="4166" name="TextBox 4165">
            <a:extLst>
              <a:ext uri="{FF2B5EF4-FFF2-40B4-BE49-F238E27FC236}">
                <a16:creationId xmlns:a16="http://schemas.microsoft.com/office/drawing/2014/main" id="{794C0069-9D32-D1E9-FC20-DA877CD9CDE2}"/>
              </a:ext>
            </a:extLst>
          </p:cNvPr>
          <p:cNvSpPr txBox="1"/>
          <p:nvPr/>
        </p:nvSpPr>
        <p:spPr>
          <a:xfrm>
            <a:off x="45484265" y="4717759"/>
            <a:ext cx="3775008" cy="461665"/>
          </a:xfrm>
          <a:prstGeom prst="rect">
            <a:avLst/>
          </a:prstGeom>
          <a:noFill/>
        </p:spPr>
        <p:txBody>
          <a:bodyPr wrap="none" rtlCol="0">
            <a:spAutoFit/>
          </a:bodyPr>
          <a:lstStyle/>
          <a:p>
            <a:r>
              <a:rPr lang="en-US" sz="2400" b="0" i="0" dirty="0">
                <a:solidFill>
                  <a:srgbClr val="404040"/>
                </a:solidFill>
                <a:effectLst/>
                <a:latin typeface="-apple-system"/>
              </a:rPr>
              <a:t>≡</a:t>
            </a:r>
            <a:r>
              <a:rPr lang="en-US" sz="2400" b="0" dirty="0"/>
              <a:t> </a:t>
            </a:r>
            <a:r>
              <a:rPr lang="en-US" sz="2400" dirty="0"/>
              <a:t>370</a:t>
            </a:r>
            <a:r>
              <a:rPr lang="en-US" sz="2400" b="0" dirty="0"/>
              <a:t> C-sections annually.</a:t>
            </a:r>
          </a:p>
        </p:txBody>
      </p:sp>
      <p:sp>
        <p:nvSpPr>
          <p:cNvPr id="4167" name="TextBox 4166">
            <a:extLst>
              <a:ext uri="{FF2B5EF4-FFF2-40B4-BE49-F238E27FC236}">
                <a16:creationId xmlns:a16="http://schemas.microsoft.com/office/drawing/2014/main" id="{F342CB33-F19F-68A7-ED13-14CC6E4C9B18}"/>
              </a:ext>
            </a:extLst>
          </p:cNvPr>
          <p:cNvSpPr txBox="1"/>
          <p:nvPr/>
        </p:nvSpPr>
        <p:spPr>
          <a:xfrm>
            <a:off x="45484265" y="5259941"/>
            <a:ext cx="4823756" cy="461665"/>
          </a:xfrm>
          <a:prstGeom prst="rect">
            <a:avLst/>
          </a:prstGeom>
          <a:noFill/>
        </p:spPr>
        <p:txBody>
          <a:bodyPr wrap="none" rtlCol="0">
            <a:spAutoFit/>
          </a:bodyPr>
          <a:lstStyle/>
          <a:p>
            <a:r>
              <a:rPr lang="en-US" sz="2400" b="0" dirty="0"/>
              <a:t>Cost saving per C-section: $4,681</a:t>
            </a:r>
          </a:p>
        </p:txBody>
      </p:sp>
      <p:sp>
        <p:nvSpPr>
          <p:cNvPr id="4168" name="TextBox 4167">
            <a:extLst>
              <a:ext uri="{FF2B5EF4-FFF2-40B4-BE49-F238E27FC236}">
                <a16:creationId xmlns:a16="http://schemas.microsoft.com/office/drawing/2014/main" id="{EE577D84-5481-8EB5-9AB2-E6019A32A5C8}"/>
              </a:ext>
            </a:extLst>
          </p:cNvPr>
          <p:cNvSpPr txBox="1"/>
          <p:nvPr/>
        </p:nvSpPr>
        <p:spPr>
          <a:xfrm>
            <a:off x="45518104" y="5805671"/>
            <a:ext cx="4136645" cy="523220"/>
          </a:xfrm>
          <a:prstGeom prst="rect">
            <a:avLst/>
          </a:prstGeom>
          <a:noFill/>
        </p:spPr>
        <p:txBody>
          <a:bodyPr wrap="none" rtlCol="0">
            <a:spAutoFit/>
          </a:bodyPr>
          <a:lstStyle/>
          <a:p>
            <a:r>
              <a:rPr lang="en-US" sz="2800" dirty="0"/>
              <a:t>Total saving each year:</a:t>
            </a:r>
          </a:p>
        </p:txBody>
      </p:sp>
      <p:sp>
        <p:nvSpPr>
          <p:cNvPr id="4169" name="TextBox 4168">
            <a:extLst>
              <a:ext uri="{FF2B5EF4-FFF2-40B4-BE49-F238E27FC236}">
                <a16:creationId xmlns:a16="http://schemas.microsoft.com/office/drawing/2014/main" id="{CAD3BEC1-612A-6C58-4C21-A6F2D71CA0AA}"/>
              </a:ext>
            </a:extLst>
          </p:cNvPr>
          <p:cNvSpPr txBox="1"/>
          <p:nvPr/>
        </p:nvSpPr>
        <p:spPr>
          <a:xfrm>
            <a:off x="46938722" y="6292108"/>
            <a:ext cx="1601415" cy="646331"/>
          </a:xfrm>
          <a:prstGeom prst="rect">
            <a:avLst/>
          </a:prstGeom>
          <a:noFill/>
        </p:spPr>
        <p:txBody>
          <a:bodyPr wrap="square">
            <a:spAutoFit/>
          </a:bodyPr>
          <a:lstStyle/>
          <a:p>
            <a:r>
              <a:rPr lang="en-US" sz="3600" dirty="0">
                <a:solidFill>
                  <a:srgbClr val="FF0000"/>
                </a:solidFill>
              </a:rPr>
              <a:t>$1.7M</a:t>
            </a:r>
          </a:p>
        </p:txBody>
      </p:sp>
      <p:sp>
        <p:nvSpPr>
          <p:cNvPr id="4170" name="TextBox 4169">
            <a:extLst>
              <a:ext uri="{FF2B5EF4-FFF2-40B4-BE49-F238E27FC236}">
                <a16:creationId xmlns:a16="http://schemas.microsoft.com/office/drawing/2014/main" id="{AEA3AEC1-A915-D135-86F8-9860669BDC38}"/>
              </a:ext>
            </a:extLst>
          </p:cNvPr>
          <p:cNvSpPr txBox="1"/>
          <p:nvPr/>
        </p:nvSpPr>
        <p:spPr>
          <a:xfrm>
            <a:off x="45452413" y="7689862"/>
            <a:ext cx="5230919" cy="461665"/>
          </a:xfrm>
          <a:prstGeom prst="rect">
            <a:avLst/>
          </a:prstGeom>
          <a:noFill/>
        </p:spPr>
        <p:txBody>
          <a:bodyPr wrap="none" rtlCol="0">
            <a:spAutoFit/>
          </a:bodyPr>
          <a:lstStyle/>
          <a:p>
            <a:r>
              <a:rPr lang="en-US" sz="2400" b="0" dirty="0"/>
              <a:t>Reduction by</a:t>
            </a:r>
            <a:r>
              <a:rPr lang="en-US" sz="2400" dirty="0"/>
              <a:t> 8.3 percentage points</a:t>
            </a:r>
          </a:p>
        </p:txBody>
      </p:sp>
      <p:sp>
        <p:nvSpPr>
          <p:cNvPr id="4171" name="TextBox 4170">
            <a:extLst>
              <a:ext uri="{FF2B5EF4-FFF2-40B4-BE49-F238E27FC236}">
                <a16:creationId xmlns:a16="http://schemas.microsoft.com/office/drawing/2014/main" id="{49CB5BBC-24BC-C7E8-B468-7B6DD368C937}"/>
              </a:ext>
            </a:extLst>
          </p:cNvPr>
          <p:cNvSpPr txBox="1"/>
          <p:nvPr/>
        </p:nvSpPr>
        <p:spPr>
          <a:xfrm>
            <a:off x="45515983" y="8186712"/>
            <a:ext cx="4310795" cy="461665"/>
          </a:xfrm>
          <a:prstGeom prst="rect">
            <a:avLst/>
          </a:prstGeom>
          <a:noFill/>
        </p:spPr>
        <p:txBody>
          <a:bodyPr wrap="none" rtlCol="0">
            <a:spAutoFit/>
          </a:bodyPr>
          <a:lstStyle/>
          <a:p>
            <a:r>
              <a:rPr lang="en-US" sz="2400" b="0" i="0" dirty="0">
                <a:effectLst/>
                <a:latin typeface="-apple-system"/>
              </a:rPr>
              <a:t>≡</a:t>
            </a:r>
            <a:r>
              <a:rPr lang="en-US" sz="2400" b="0" dirty="0"/>
              <a:t> </a:t>
            </a:r>
            <a:r>
              <a:rPr lang="en-US" sz="2400" dirty="0"/>
              <a:t>415</a:t>
            </a:r>
            <a:r>
              <a:rPr lang="en-US" sz="2400" b="0" dirty="0"/>
              <a:t> NICU admissions yearly</a:t>
            </a:r>
          </a:p>
        </p:txBody>
      </p:sp>
      <p:sp>
        <p:nvSpPr>
          <p:cNvPr id="4172" name="TextBox 4171">
            <a:extLst>
              <a:ext uri="{FF2B5EF4-FFF2-40B4-BE49-F238E27FC236}">
                <a16:creationId xmlns:a16="http://schemas.microsoft.com/office/drawing/2014/main" id="{77C2A379-5B3C-E6DC-24D4-526040BB49D9}"/>
              </a:ext>
            </a:extLst>
          </p:cNvPr>
          <p:cNvSpPr txBox="1"/>
          <p:nvPr/>
        </p:nvSpPr>
        <p:spPr>
          <a:xfrm>
            <a:off x="45488482" y="8712636"/>
            <a:ext cx="4482317" cy="830997"/>
          </a:xfrm>
          <a:prstGeom prst="rect">
            <a:avLst/>
          </a:prstGeom>
          <a:noFill/>
        </p:spPr>
        <p:txBody>
          <a:bodyPr wrap="none" rtlCol="0">
            <a:spAutoFit/>
          </a:bodyPr>
          <a:lstStyle/>
          <a:p>
            <a:r>
              <a:rPr lang="en-US" sz="2400" b="0" dirty="0"/>
              <a:t>Cost per NICU </a:t>
            </a:r>
          </a:p>
          <a:p>
            <a:r>
              <a:rPr lang="en-US" sz="2400" b="0" dirty="0"/>
              <a:t>admission (estimated): $71,158</a:t>
            </a:r>
          </a:p>
        </p:txBody>
      </p:sp>
      <p:sp>
        <p:nvSpPr>
          <p:cNvPr id="4173" name="TextBox 4172">
            <a:extLst>
              <a:ext uri="{FF2B5EF4-FFF2-40B4-BE49-F238E27FC236}">
                <a16:creationId xmlns:a16="http://schemas.microsoft.com/office/drawing/2014/main" id="{65E061E0-A2C0-FF8E-4EB6-5B4F4E363235}"/>
              </a:ext>
            </a:extLst>
          </p:cNvPr>
          <p:cNvSpPr txBox="1"/>
          <p:nvPr/>
        </p:nvSpPr>
        <p:spPr>
          <a:xfrm>
            <a:off x="45711146" y="9621581"/>
            <a:ext cx="4136645" cy="523220"/>
          </a:xfrm>
          <a:prstGeom prst="rect">
            <a:avLst/>
          </a:prstGeom>
          <a:noFill/>
        </p:spPr>
        <p:txBody>
          <a:bodyPr wrap="none" rtlCol="0">
            <a:spAutoFit/>
          </a:bodyPr>
          <a:lstStyle/>
          <a:p>
            <a:r>
              <a:rPr lang="en-US" sz="2800" dirty="0"/>
              <a:t>Total saving each year:</a:t>
            </a:r>
          </a:p>
        </p:txBody>
      </p:sp>
      <p:sp>
        <p:nvSpPr>
          <p:cNvPr id="4174" name="TextBox 4173">
            <a:extLst>
              <a:ext uri="{FF2B5EF4-FFF2-40B4-BE49-F238E27FC236}">
                <a16:creationId xmlns:a16="http://schemas.microsoft.com/office/drawing/2014/main" id="{06A79C04-D00E-119F-4D51-1BFCD5A06896}"/>
              </a:ext>
            </a:extLst>
          </p:cNvPr>
          <p:cNvSpPr txBox="1"/>
          <p:nvPr/>
        </p:nvSpPr>
        <p:spPr>
          <a:xfrm>
            <a:off x="46580155" y="10167311"/>
            <a:ext cx="1771305" cy="646331"/>
          </a:xfrm>
          <a:prstGeom prst="rect">
            <a:avLst/>
          </a:prstGeom>
          <a:noFill/>
        </p:spPr>
        <p:txBody>
          <a:bodyPr wrap="square">
            <a:spAutoFit/>
          </a:bodyPr>
          <a:lstStyle/>
          <a:p>
            <a:r>
              <a:rPr lang="en-US" sz="3600" dirty="0">
                <a:solidFill>
                  <a:srgbClr val="FF0000"/>
                </a:solidFill>
              </a:rPr>
              <a:t>$29.5M</a:t>
            </a:r>
          </a:p>
        </p:txBody>
      </p:sp>
      <p:pic>
        <p:nvPicPr>
          <p:cNvPr id="4175" name="Picture 4174">
            <a:extLst>
              <a:ext uri="{FF2B5EF4-FFF2-40B4-BE49-F238E27FC236}">
                <a16:creationId xmlns:a16="http://schemas.microsoft.com/office/drawing/2014/main" id="{D2F9B6FA-F09B-9836-89BC-13FF858B9C73}"/>
              </a:ext>
            </a:extLst>
          </p:cNvPr>
          <p:cNvPicPr>
            <a:picLocks noChangeAspect="1"/>
          </p:cNvPicPr>
          <p:nvPr/>
        </p:nvPicPr>
        <p:blipFill>
          <a:blip r:embed="rId15"/>
          <a:stretch>
            <a:fillRect/>
          </a:stretch>
        </p:blipFill>
        <p:spPr>
          <a:xfrm>
            <a:off x="43363127" y="7659888"/>
            <a:ext cx="2137930" cy="3096312"/>
          </a:xfrm>
          <a:prstGeom prst="rect">
            <a:avLst/>
          </a:prstGeom>
        </p:spPr>
      </p:pic>
      <p:sp>
        <p:nvSpPr>
          <p:cNvPr id="4177" name="TextBox 4176">
            <a:extLst>
              <a:ext uri="{FF2B5EF4-FFF2-40B4-BE49-F238E27FC236}">
                <a16:creationId xmlns:a16="http://schemas.microsoft.com/office/drawing/2014/main" id="{18FFD28D-B968-F562-6746-87572F581551}"/>
              </a:ext>
            </a:extLst>
          </p:cNvPr>
          <p:cNvSpPr txBox="1"/>
          <p:nvPr/>
        </p:nvSpPr>
        <p:spPr>
          <a:xfrm>
            <a:off x="41248780" y="5113700"/>
            <a:ext cx="1773242" cy="1200329"/>
          </a:xfrm>
          <a:prstGeom prst="rect">
            <a:avLst/>
          </a:prstGeom>
          <a:noFill/>
        </p:spPr>
        <p:txBody>
          <a:bodyPr wrap="none" rtlCol="0">
            <a:spAutoFit/>
          </a:bodyPr>
          <a:lstStyle/>
          <a:p>
            <a:pPr algn="ctr"/>
            <a:r>
              <a:rPr lang="en-US" sz="2400" dirty="0"/>
              <a:t>Saving for </a:t>
            </a:r>
          </a:p>
          <a:p>
            <a:pPr algn="ctr"/>
            <a:r>
              <a:rPr lang="en-US" sz="2400" dirty="0"/>
              <a:t>C-section</a:t>
            </a:r>
          </a:p>
          <a:p>
            <a:pPr algn="ctr"/>
            <a:r>
              <a:rPr lang="en-US" sz="2400" dirty="0"/>
              <a:t> delivery</a:t>
            </a:r>
          </a:p>
        </p:txBody>
      </p:sp>
      <p:sp>
        <p:nvSpPr>
          <p:cNvPr id="4178" name="TextBox 4177">
            <a:extLst>
              <a:ext uri="{FF2B5EF4-FFF2-40B4-BE49-F238E27FC236}">
                <a16:creationId xmlns:a16="http://schemas.microsoft.com/office/drawing/2014/main" id="{0B2295D7-69EC-371D-4F09-82508B218A20}"/>
              </a:ext>
            </a:extLst>
          </p:cNvPr>
          <p:cNvSpPr txBox="1"/>
          <p:nvPr/>
        </p:nvSpPr>
        <p:spPr>
          <a:xfrm>
            <a:off x="41401067" y="8607880"/>
            <a:ext cx="1773242" cy="1200329"/>
          </a:xfrm>
          <a:prstGeom prst="rect">
            <a:avLst/>
          </a:prstGeom>
          <a:noFill/>
        </p:spPr>
        <p:txBody>
          <a:bodyPr wrap="none" rtlCol="0">
            <a:spAutoFit/>
          </a:bodyPr>
          <a:lstStyle/>
          <a:p>
            <a:pPr algn="ctr"/>
            <a:r>
              <a:rPr lang="en-US" sz="2400" dirty="0"/>
              <a:t>Saving for </a:t>
            </a:r>
          </a:p>
          <a:p>
            <a:pPr algn="ctr"/>
            <a:r>
              <a:rPr lang="en-US" sz="2400" dirty="0"/>
              <a:t>NICU </a:t>
            </a:r>
          </a:p>
          <a:p>
            <a:pPr algn="ctr"/>
            <a:r>
              <a:rPr lang="en-US" sz="2400" dirty="0"/>
              <a:t>Admission</a:t>
            </a:r>
          </a:p>
        </p:txBody>
      </p:sp>
      <p:sp>
        <p:nvSpPr>
          <p:cNvPr id="4179" name="TextBox 4178">
            <a:extLst>
              <a:ext uri="{FF2B5EF4-FFF2-40B4-BE49-F238E27FC236}">
                <a16:creationId xmlns:a16="http://schemas.microsoft.com/office/drawing/2014/main" id="{CB7A40BB-331A-8E83-79A4-674D807684A8}"/>
              </a:ext>
            </a:extLst>
          </p:cNvPr>
          <p:cNvSpPr txBox="1"/>
          <p:nvPr/>
        </p:nvSpPr>
        <p:spPr>
          <a:xfrm>
            <a:off x="41022956" y="2784135"/>
            <a:ext cx="10014085" cy="954586"/>
          </a:xfrm>
          <a:prstGeom prst="rect">
            <a:avLst/>
          </a:prstGeom>
          <a:noFill/>
        </p:spPr>
        <p:txBody>
          <a:bodyPr wrap="square" rtlCol="0">
            <a:spAutoFit/>
          </a:bodyPr>
          <a:lstStyle/>
          <a:p>
            <a:r>
              <a:rPr lang="en-US" sz="2800" b="0" dirty="0"/>
              <a:t>About </a:t>
            </a:r>
            <a:r>
              <a:rPr lang="en-US" sz="2800" dirty="0"/>
              <a:t>5,000 </a:t>
            </a:r>
            <a:r>
              <a:rPr lang="en-US" sz="2800" b="0" dirty="0"/>
              <a:t>deliveries each year are complicated by diabetes in SC.  If these outcome changes were achieved statewide:</a:t>
            </a:r>
          </a:p>
        </p:txBody>
      </p:sp>
      <p:sp>
        <p:nvSpPr>
          <p:cNvPr id="4180" name="TextBox 4110">
            <a:extLst>
              <a:ext uri="{FF2B5EF4-FFF2-40B4-BE49-F238E27FC236}">
                <a16:creationId xmlns:a16="http://schemas.microsoft.com/office/drawing/2014/main" id="{7D0F0D5F-DE9E-1F47-4B3E-63D85A147BC9}"/>
              </a:ext>
            </a:extLst>
          </p:cNvPr>
          <p:cNvSpPr txBox="1">
            <a:spLocks noChangeArrowheads="1"/>
          </p:cNvSpPr>
          <p:nvPr/>
        </p:nvSpPr>
        <p:spPr bwMode="auto">
          <a:xfrm>
            <a:off x="41145012" y="16291403"/>
            <a:ext cx="9718327" cy="2970044"/>
          </a:xfrm>
          <a:prstGeom prst="rect">
            <a:avLst/>
          </a:prstGeom>
          <a:noFill/>
          <a:ln w="28575">
            <a:noFill/>
            <a:miter lim="800000"/>
            <a:headEnd/>
            <a:tailEnd/>
          </a:ln>
        </p:spPr>
        <p:txBody>
          <a:bodyPr wrap="square">
            <a:spAutoFit/>
          </a:bodyPr>
          <a:lstStyle/>
          <a:p>
            <a:pPr>
              <a:defRPr/>
            </a:pPr>
            <a:endParaRPr lang="en-US" altLang="en-US" sz="2800" b="0" dirty="0">
              <a:solidFill>
                <a:srgbClr val="263357"/>
              </a:solidFill>
              <a:cs typeface="Arial" panose="020B0604020202020204" pitchFamily="34" charset="0"/>
            </a:endParaRPr>
          </a:p>
          <a:p>
            <a:pPr>
              <a:spcAft>
                <a:spcPts val="600"/>
              </a:spcAft>
              <a:defRPr/>
            </a:pPr>
            <a:r>
              <a:rPr lang="en-US" altLang="en-US" b="0" dirty="0">
                <a:cs typeface="Arial" panose="020B0604020202020204" pitchFamily="34" charset="0"/>
              </a:rPr>
              <a:t>Diabetes Free SC recognizes the outstanding skill and commitment of the team leaders and members at the three MOMs sites.  MOMs Programs are funded by the BlueCross BlueShield of South Carolina Foundation to support the goals of Diabetes Free SC. MUSC MOMs Program was also supported by The Duke Endowment.  We acknowledge the support of Noreen O’Donnell, DFSC Program Director, and the following team members:</a:t>
            </a:r>
          </a:p>
          <a:p>
            <a:pPr>
              <a:defRPr/>
            </a:pPr>
            <a:endParaRPr lang="en-US" altLang="en-US" sz="2800" b="0" dirty="0">
              <a:solidFill>
                <a:srgbClr val="263357"/>
              </a:solidFill>
              <a:latin typeface="+mn-lt"/>
            </a:endParaRPr>
          </a:p>
        </p:txBody>
      </p:sp>
      <p:sp>
        <p:nvSpPr>
          <p:cNvPr id="4181" name="TextBox 4110">
            <a:extLst>
              <a:ext uri="{FF2B5EF4-FFF2-40B4-BE49-F238E27FC236}">
                <a16:creationId xmlns:a16="http://schemas.microsoft.com/office/drawing/2014/main" id="{F1438F3D-3302-F917-77F0-D5FA6AEF90F7}"/>
              </a:ext>
            </a:extLst>
          </p:cNvPr>
          <p:cNvSpPr txBox="1">
            <a:spLocks noChangeArrowheads="1"/>
          </p:cNvSpPr>
          <p:nvPr/>
        </p:nvSpPr>
        <p:spPr bwMode="auto">
          <a:xfrm>
            <a:off x="41171810" y="12867620"/>
            <a:ext cx="10114084" cy="3539430"/>
          </a:xfrm>
          <a:prstGeom prst="rect">
            <a:avLst/>
          </a:prstGeom>
          <a:noFill/>
          <a:ln w="28575">
            <a:noFill/>
            <a:miter lim="800000"/>
            <a:headEnd/>
            <a:tailEnd/>
          </a:ln>
        </p:spPr>
        <p:txBody>
          <a:bodyPr wrap="square">
            <a:spAutoFit/>
          </a:bodyPr>
          <a:lstStyle/>
          <a:p>
            <a:pPr>
              <a:defRPr/>
            </a:pPr>
            <a:endParaRPr lang="en-US" sz="2800" b="0" dirty="0">
              <a:effectLst/>
              <a:ea typeface="DengXian" panose="02010600030101010101" pitchFamily="2" charset="-122"/>
              <a:cs typeface="Arial" panose="020B0604020202020204" pitchFamily="34" charset="0"/>
            </a:endParaRPr>
          </a:p>
          <a:p>
            <a:pPr>
              <a:defRPr/>
            </a:pPr>
            <a:r>
              <a:rPr lang="en-US" sz="2800" b="0" dirty="0">
                <a:effectLst/>
                <a:ea typeface="DengXian" panose="02010600030101010101" pitchFamily="2" charset="-122"/>
                <a:cs typeface="Arial" panose="020B0604020202020204" pitchFamily="34" charset="0"/>
              </a:rPr>
              <a:t>Implementation of the MOMs program was associated with </a:t>
            </a:r>
            <a:r>
              <a:rPr lang="en-US" sz="2800" b="0" dirty="0">
                <a:ea typeface="DengXian" panose="02010600030101010101" pitchFamily="2" charset="-122"/>
                <a:cs typeface="Arial" panose="020B0604020202020204" pitchFamily="34" charset="0"/>
              </a:rPr>
              <a:t>fewer</a:t>
            </a:r>
            <a:r>
              <a:rPr lang="en-US" sz="2800" b="0" dirty="0">
                <a:effectLst/>
                <a:ea typeface="DengXian" panose="02010600030101010101" pitchFamily="2" charset="-122"/>
                <a:cs typeface="Arial" panose="020B0604020202020204" pitchFamily="34" charset="0"/>
              </a:rPr>
              <a:t> C-sections,</a:t>
            </a:r>
            <a:r>
              <a:rPr lang="en-US" sz="2800" b="0" dirty="0">
                <a:cs typeface="Arial" panose="020B0604020202020204" pitchFamily="34" charset="0"/>
              </a:rPr>
              <a:t> NICU admissions,</a:t>
            </a:r>
            <a:r>
              <a:rPr lang="en-US" sz="2800" b="0" dirty="0">
                <a:effectLst/>
                <a:ea typeface="DengXian" panose="02010600030101010101" pitchFamily="2" charset="-122"/>
                <a:cs typeface="Arial" panose="020B0604020202020204" pitchFamily="34" charset="0"/>
              </a:rPr>
              <a:t> pre-term births and episodes of neonatal hypoglycemia, and improved APGAR scores.  However, emphasizing the continuing challenge of racial disparities</a:t>
            </a:r>
            <a:r>
              <a:rPr lang="en-US" sz="2800" b="0" dirty="0">
                <a:ea typeface="DengXian" panose="02010600030101010101" pitchFamily="2" charset="-122"/>
                <a:cs typeface="Arial" panose="020B0604020202020204" pitchFamily="34" charset="0"/>
              </a:rPr>
              <a:t> and the need for redoubled effort, </a:t>
            </a:r>
            <a:r>
              <a:rPr lang="en-US" sz="2800" b="0" dirty="0">
                <a:effectLst/>
                <a:ea typeface="DengXian" panose="02010600030101010101" pitchFamily="2" charset="-122"/>
                <a:cs typeface="Arial" panose="020B0604020202020204" pitchFamily="34" charset="0"/>
              </a:rPr>
              <a:t>benefits were generally greater for White than Black patients.</a:t>
            </a:r>
            <a:endParaRPr lang="en-US" sz="2800" dirty="0">
              <a:solidFill>
                <a:srgbClr val="263357"/>
              </a:solidFill>
              <a:cs typeface="Arial" panose="020B0604020202020204" pitchFamily="34" charset="0"/>
            </a:endParaRPr>
          </a:p>
          <a:p>
            <a:pPr>
              <a:defRPr/>
            </a:pPr>
            <a:endParaRPr lang="en-US" sz="2800" dirty="0">
              <a:solidFill>
                <a:srgbClr val="263357"/>
              </a:solidFill>
              <a:cs typeface="Arial" panose="020B0604020202020204" pitchFamily="34" charset="0"/>
            </a:endParaRPr>
          </a:p>
        </p:txBody>
      </p:sp>
      <p:sp>
        <p:nvSpPr>
          <p:cNvPr id="4183" name="Rectangle 4182">
            <a:extLst>
              <a:ext uri="{FF2B5EF4-FFF2-40B4-BE49-F238E27FC236}">
                <a16:creationId xmlns:a16="http://schemas.microsoft.com/office/drawing/2014/main" id="{AD5CF8B3-C653-1716-D817-BB8453CEB188}"/>
              </a:ext>
            </a:extLst>
          </p:cNvPr>
          <p:cNvSpPr/>
          <p:nvPr/>
        </p:nvSpPr>
        <p:spPr bwMode="auto">
          <a:xfrm>
            <a:off x="41171809" y="12659923"/>
            <a:ext cx="9581505" cy="646331"/>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altLang="en-US" sz="3600" dirty="0">
                <a:solidFill>
                  <a:schemeClr val="bg1"/>
                </a:solidFill>
                <a:cs typeface="Arial" panose="020B0604020202020204" pitchFamily="34" charset="0"/>
              </a:rPr>
              <a:t>Summary &amp; Conclusion </a:t>
            </a:r>
            <a:endParaRPr lang="en-US" altLang="en-US" sz="2400" dirty="0">
              <a:solidFill>
                <a:schemeClr val="bg1"/>
              </a:solidFill>
              <a:cs typeface="Arial" panose="020B0604020202020204" pitchFamily="34" charset="0"/>
            </a:endParaRPr>
          </a:p>
        </p:txBody>
      </p:sp>
      <p:sp>
        <p:nvSpPr>
          <p:cNvPr id="4184" name="Rectangle 4183">
            <a:extLst>
              <a:ext uri="{FF2B5EF4-FFF2-40B4-BE49-F238E27FC236}">
                <a16:creationId xmlns:a16="http://schemas.microsoft.com/office/drawing/2014/main" id="{7BF84061-FC3B-9F37-5109-122737A87343}"/>
              </a:ext>
            </a:extLst>
          </p:cNvPr>
          <p:cNvSpPr/>
          <p:nvPr/>
        </p:nvSpPr>
        <p:spPr bwMode="auto">
          <a:xfrm>
            <a:off x="41099315" y="16017866"/>
            <a:ext cx="9675049" cy="646331"/>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altLang="en-US" sz="3600" dirty="0">
                <a:solidFill>
                  <a:schemeClr val="bg1"/>
                </a:solidFill>
                <a:cs typeface="Arial" panose="020B0604020202020204" pitchFamily="34" charset="0"/>
              </a:rPr>
              <a:t>Acknowledgements</a:t>
            </a:r>
            <a:endParaRPr lang="en-US" altLang="en-US" sz="2400" dirty="0">
              <a:solidFill>
                <a:schemeClr val="bg1"/>
              </a:solidFill>
              <a:cs typeface="Arial" panose="020B0604020202020204" pitchFamily="34" charset="0"/>
            </a:endParaRPr>
          </a:p>
        </p:txBody>
      </p:sp>
      <p:sp>
        <p:nvSpPr>
          <p:cNvPr id="4185" name="TextBox 4184">
            <a:extLst>
              <a:ext uri="{FF2B5EF4-FFF2-40B4-BE49-F238E27FC236}">
                <a16:creationId xmlns:a16="http://schemas.microsoft.com/office/drawing/2014/main" id="{646316BD-F192-CF2C-64CB-A4EA52AA604A}"/>
              </a:ext>
            </a:extLst>
          </p:cNvPr>
          <p:cNvSpPr txBox="1"/>
          <p:nvPr/>
        </p:nvSpPr>
        <p:spPr>
          <a:xfrm>
            <a:off x="33515713" y="3728545"/>
            <a:ext cx="6886761" cy="1569660"/>
          </a:xfrm>
          <a:prstGeom prst="rect">
            <a:avLst/>
          </a:prstGeom>
          <a:noFill/>
        </p:spPr>
        <p:txBody>
          <a:bodyPr wrap="square">
            <a:spAutoFit/>
          </a:bodyPr>
          <a:lstStyle/>
          <a:p>
            <a:pPr>
              <a:spcBef>
                <a:spcPts val="1200"/>
              </a:spcBef>
              <a:spcAft>
                <a:spcPts val="600"/>
              </a:spcAft>
            </a:pPr>
            <a:r>
              <a:rPr lang="en-US" sz="2400" b="0" dirty="0"/>
              <a:t>Patients with incomplete datasets were excluded, as were 46 twin pregnancies. For neonatal outcomes, only live births were analyzed (n=2325). </a:t>
            </a:r>
            <a:endParaRPr lang="en-US" sz="2400" b="0" dirty="0">
              <a:cs typeface="Arial" panose="020B0604020202020204" pitchFamily="34" charset="0"/>
            </a:endParaRPr>
          </a:p>
        </p:txBody>
      </p:sp>
      <p:sp>
        <p:nvSpPr>
          <p:cNvPr id="4187" name="TextBox 4186">
            <a:extLst>
              <a:ext uri="{FF2B5EF4-FFF2-40B4-BE49-F238E27FC236}">
                <a16:creationId xmlns:a16="http://schemas.microsoft.com/office/drawing/2014/main" id="{49B35150-7578-F9CD-832B-45748835CE73}"/>
              </a:ext>
            </a:extLst>
          </p:cNvPr>
          <p:cNvSpPr txBox="1"/>
          <p:nvPr/>
        </p:nvSpPr>
        <p:spPr>
          <a:xfrm>
            <a:off x="30017391" y="3055928"/>
            <a:ext cx="7866192" cy="523220"/>
          </a:xfrm>
          <a:prstGeom prst="rect">
            <a:avLst/>
          </a:prstGeom>
          <a:noFill/>
        </p:spPr>
        <p:txBody>
          <a:bodyPr wrap="none" rtlCol="0">
            <a:spAutoFit/>
          </a:bodyPr>
          <a:lstStyle/>
          <a:p>
            <a:r>
              <a:rPr lang="en-US" sz="2800" dirty="0"/>
              <a:t>MOMs and COMP demographic comparisons</a:t>
            </a:r>
          </a:p>
        </p:txBody>
      </p:sp>
      <p:sp>
        <p:nvSpPr>
          <p:cNvPr id="4189" name="TextBox 4188">
            <a:extLst>
              <a:ext uri="{FF2B5EF4-FFF2-40B4-BE49-F238E27FC236}">
                <a16:creationId xmlns:a16="http://schemas.microsoft.com/office/drawing/2014/main" id="{76252B57-7B7D-F6F4-63A5-FF2EBB195CAA}"/>
              </a:ext>
            </a:extLst>
          </p:cNvPr>
          <p:cNvSpPr txBox="1"/>
          <p:nvPr/>
        </p:nvSpPr>
        <p:spPr>
          <a:xfrm>
            <a:off x="26190451" y="23063909"/>
            <a:ext cx="14290568" cy="523220"/>
          </a:xfrm>
          <a:prstGeom prst="rect">
            <a:avLst/>
          </a:prstGeom>
          <a:noFill/>
        </p:spPr>
        <p:txBody>
          <a:bodyPr wrap="square">
            <a:spAutoFit/>
          </a:bodyPr>
          <a:lstStyle/>
          <a:p>
            <a:r>
              <a:rPr lang="en-US" sz="2800" b="0" dirty="0">
                <a:cs typeface="Arial" panose="020B0604020202020204" pitchFamily="34" charset="0"/>
              </a:rPr>
              <a:t>statistical significance: *p&lt;0.05, **p&lt;0.01, “MOMs adjusted ” vs. COMP</a:t>
            </a:r>
          </a:p>
        </p:txBody>
      </p:sp>
      <p:sp>
        <p:nvSpPr>
          <p:cNvPr id="15452" name="TextBox 24">
            <a:extLst>
              <a:ext uri="{FF2B5EF4-FFF2-40B4-BE49-F238E27FC236}">
                <a16:creationId xmlns:a16="http://schemas.microsoft.com/office/drawing/2014/main" id="{FBB8DBD5-3D3F-35D2-14AF-0CD24D93F66A}"/>
              </a:ext>
            </a:extLst>
          </p:cNvPr>
          <p:cNvSpPr txBox="1">
            <a:spLocks noChangeArrowheads="1"/>
          </p:cNvSpPr>
          <p:nvPr/>
        </p:nvSpPr>
        <p:spPr bwMode="auto">
          <a:xfrm>
            <a:off x="15001142" y="10610506"/>
            <a:ext cx="33472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2800" dirty="0">
                <a:cs typeface="Arial" panose="020B0604020202020204" pitchFamily="34" charset="0"/>
              </a:rPr>
              <a:t> </a:t>
            </a:r>
            <a:r>
              <a:rPr lang="en-US" sz="2400" dirty="0">
                <a:cs typeface="Arial" panose="020B0604020202020204" pitchFamily="34" charset="0"/>
              </a:rPr>
              <a:t>Retinal screening</a:t>
            </a:r>
          </a:p>
          <a:p>
            <a:pPr algn="ctr"/>
            <a:r>
              <a:rPr lang="en-US" sz="2400" dirty="0">
                <a:cs typeface="Arial" panose="020B0604020202020204" pitchFamily="34" charset="0"/>
              </a:rPr>
              <a:t>T1DM &amp;T2DM only</a:t>
            </a:r>
          </a:p>
        </p:txBody>
      </p:sp>
      <p:sp>
        <p:nvSpPr>
          <p:cNvPr id="15542" name="TextBox 15541">
            <a:extLst>
              <a:ext uri="{FF2B5EF4-FFF2-40B4-BE49-F238E27FC236}">
                <a16:creationId xmlns:a16="http://schemas.microsoft.com/office/drawing/2014/main" id="{87A0E8BD-3C83-AACF-9C09-C212B4AE5061}"/>
              </a:ext>
            </a:extLst>
          </p:cNvPr>
          <p:cNvSpPr txBox="1"/>
          <p:nvPr/>
        </p:nvSpPr>
        <p:spPr>
          <a:xfrm>
            <a:off x="15894619" y="7130834"/>
            <a:ext cx="2169184" cy="461665"/>
          </a:xfrm>
          <a:prstGeom prst="rect">
            <a:avLst/>
          </a:prstGeom>
          <a:noFill/>
        </p:spPr>
        <p:txBody>
          <a:bodyPr wrap="none" rtlCol="0" anchor="ctr">
            <a:spAutoFit/>
          </a:bodyPr>
          <a:lstStyle/>
          <a:p>
            <a:r>
              <a:rPr lang="da-DK" sz="2400" dirty="0">
                <a:cs typeface="Arial" panose="020B0604020202020204" pitchFamily="34" charset="0"/>
              </a:rPr>
              <a:t>Marital status</a:t>
            </a:r>
            <a:endParaRPr lang="en-US" dirty="0">
              <a:cs typeface="Arial" panose="020B0604020202020204" pitchFamily="34" charset="0"/>
            </a:endParaRPr>
          </a:p>
        </p:txBody>
      </p:sp>
      <p:sp>
        <p:nvSpPr>
          <p:cNvPr id="15543" name="TextBox 15542">
            <a:extLst>
              <a:ext uri="{FF2B5EF4-FFF2-40B4-BE49-F238E27FC236}">
                <a16:creationId xmlns:a16="http://schemas.microsoft.com/office/drawing/2014/main" id="{785333F6-631E-1452-6547-C7C477F3D669}"/>
              </a:ext>
            </a:extLst>
          </p:cNvPr>
          <p:cNvSpPr txBox="1"/>
          <p:nvPr/>
        </p:nvSpPr>
        <p:spPr>
          <a:xfrm>
            <a:off x="19600127" y="7141262"/>
            <a:ext cx="1705165" cy="461665"/>
          </a:xfrm>
          <a:prstGeom prst="rect">
            <a:avLst/>
          </a:prstGeom>
          <a:noFill/>
        </p:spPr>
        <p:txBody>
          <a:bodyPr wrap="square" rtlCol="0" anchor="ctr">
            <a:spAutoFit/>
          </a:bodyPr>
          <a:lstStyle/>
          <a:p>
            <a:r>
              <a:rPr lang="da-DK" sz="2400" dirty="0">
                <a:cs typeface="Arial" panose="020B0604020202020204" pitchFamily="34" charset="0"/>
              </a:rPr>
              <a:t>Language</a:t>
            </a:r>
            <a:endParaRPr lang="en-US" dirty="0">
              <a:cs typeface="Arial" panose="020B0604020202020204" pitchFamily="34" charset="0"/>
            </a:endParaRPr>
          </a:p>
        </p:txBody>
      </p:sp>
      <p:sp>
        <p:nvSpPr>
          <p:cNvPr id="15544" name="TextBox 15543">
            <a:extLst>
              <a:ext uri="{FF2B5EF4-FFF2-40B4-BE49-F238E27FC236}">
                <a16:creationId xmlns:a16="http://schemas.microsoft.com/office/drawing/2014/main" id="{CE4831F5-EC0B-0959-86B5-A44CED0FD9A3}"/>
              </a:ext>
            </a:extLst>
          </p:cNvPr>
          <p:cNvSpPr txBox="1"/>
          <p:nvPr/>
        </p:nvSpPr>
        <p:spPr>
          <a:xfrm>
            <a:off x="23241082" y="7103441"/>
            <a:ext cx="1866141" cy="461665"/>
          </a:xfrm>
          <a:prstGeom prst="rect">
            <a:avLst/>
          </a:prstGeom>
          <a:noFill/>
        </p:spPr>
        <p:txBody>
          <a:bodyPr wrap="square" rtlCol="0" anchor="ctr">
            <a:spAutoFit/>
          </a:bodyPr>
          <a:lstStyle/>
          <a:p>
            <a:r>
              <a:rPr lang="da-DK" sz="2400" dirty="0">
                <a:cs typeface="Arial" panose="020B0604020202020204" pitchFamily="34" charset="0"/>
              </a:rPr>
              <a:t>Insurance</a:t>
            </a:r>
            <a:endParaRPr lang="en-US" dirty="0">
              <a:cs typeface="Arial" panose="020B0604020202020204" pitchFamily="34" charset="0"/>
            </a:endParaRPr>
          </a:p>
        </p:txBody>
      </p:sp>
      <p:sp>
        <p:nvSpPr>
          <p:cNvPr id="15557" name="Rectangle 15556">
            <a:extLst>
              <a:ext uri="{FF2B5EF4-FFF2-40B4-BE49-F238E27FC236}">
                <a16:creationId xmlns:a16="http://schemas.microsoft.com/office/drawing/2014/main" id="{3D8ACD79-5B6D-E9B5-3AC5-905C057005F0}"/>
              </a:ext>
            </a:extLst>
          </p:cNvPr>
          <p:cNvSpPr/>
          <p:nvPr/>
        </p:nvSpPr>
        <p:spPr bwMode="auto">
          <a:xfrm>
            <a:off x="10597165" y="19437364"/>
            <a:ext cx="15141499" cy="530646"/>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da-DK" sz="2800" dirty="0">
                <a:solidFill>
                  <a:schemeClr val="bg1"/>
                </a:solidFill>
                <a:cs typeface="Arial" panose="020B0604020202020204" pitchFamily="34" charset="0"/>
              </a:rPr>
              <a:t>Infants: Duration of NICU stay (days)</a:t>
            </a:r>
            <a:endParaRPr lang="en-US" sz="2800" dirty="0">
              <a:solidFill>
                <a:schemeClr val="bg1"/>
              </a:solidFill>
              <a:cs typeface="Arial" panose="020B0604020202020204" pitchFamily="34" charset="0"/>
            </a:endParaRPr>
          </a:p>
        </p:txBody>
      </p:sp>
      <p:sp>
        <p:nvSpPr>
          <p:cNvPr id="15573" name="TextBox 15572">
            <a:extLst>
              <a:ext uri="{FF2B5EF4-FFF2-40B4-BE49-F238E27FC236}">
                <a16:creationId xmlns:a16="http://schemas.microsoft.com/office/drawing/2014/main" id="{DA4CD9BC-72FB-5149-71B2-86C240FF5742}"/>
              </a:ext>
            </a:extLst>
          </p:cNvPr>
          <p:cNvSpPr txBox="1"/>
          <p:nvPr/>
        </p:nvSpPr>
        <p:spPr>
          <a:xfrm>
            <a:off x="23295048" y="3604843"/>
            <a:ext cx="922047" cy="461665"/>
          </a:xfrm>
          <a:prstGeom prst="rect">
            <a:avLst/>
          </a:prstGeom>
          <a:noFill/>
        </p:spPr>
        <p:txBody>
          <a:bodyPr wrap="none" rtlCol="0" anchor="ctr">
            <a:spAutoFit/>
          </a:bodyPr>
          <a:lstStyle/>
          <a:p>
            <a:r>
              <a:rPr lang="da-DK" sz="2400" dirty="0">
                <a:cs typeface="Arial" panose="020B0604020202020204" pitchFamily="34" charset="0"/>
              </a:rPr>
              <a:t>Race</a:t>
            </a:r>
            <a:endParaRPr lang="en-US" sz="2400" dirty="0">
              <a:cs typeface="Arial" panose="020B0604020202020204" pitchFamily="34" charset="0"/>
            </a:endParaRPr>
          </a:p>
        </p:txBody>
      </p:sp>
      <p:sp>
        <p:nvSpPr>
          <p:cNvPr id="15577" name="Rectangle 15576">
            <a:extLst>
              <a:ext uri="{FF2B5EF4-FFF2-40B4-BE49-F238E27FC236}">
                <a16:creationId xmlns:a16="http://schemas.microsoft.com/office/drawing/2014/main" id="{9AA3D805-917A-C78E-5FB7-494C2C3AE55D}"/>
              </a:ext>
            </a:extLst>
          </p:cNvPr>
          <p:cNvSpPr/>
          <p:nvPr/>
        </p:nvSpPr>
        <p:spPr bwMode="auto">
          <a:xfrm>
            <a:off x="10595069" y="10055408"/>
            <a:ext cx="15280215" cy="52322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altLang="en-US" sz="2800" dirty="0">
                <a:solidFill>
                  <a:schemeClr val="bg1"/>
                </a:solidFill>
                <a:cs typeface="Arial" panose="020B0604020202020204" pitchFamily="34" charset="0"/>
              </a:rPr>
              <a:t>Improvements in Care, 2020-2024</a:t>
            </a:r>
          </a:p>
        </p:txBody>
      </p:sp>
      <p:sp>
        <p:nvSpPr>
          <p:cNvPr id="15579" name="TextBox 4100">
            <a:extLst>
              <a:ext uri="{FF2B5EF4-FFF2-40B4-BE49-F238E27FC236}">
                <a16:creationId xmlns:a16="http://schemas.microsoft.com/office/drawing/2014/main" id="{25A7151F-26EC-7031-1065-B3ECA4194902}"/>
              </a:ext>
            </a:extLst>
          </p:cNvPr>
          <p:cNvSpPr txBox="1">
            <a:spLocks noChangeArrowheads="1"/>
          </p:cNvSpPr>
          <p:nvPr/>
        </p:nvSpPr>
        <p:spPr bwMode="auto">
          <a:xfrm>
            <a:off x="18194637" y="10728326"/>
            <a:ext cx="43824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2400" dirty="0">
                <a:ea typeface="DengXian" panose="02010600030101010101" pitchFamily="2" charset="-122"/>
                <a:cs typeface="Arial" panose="020B0604020202020204" pitchFamily="34" charset="0"/>
              </a:rPr>
              <a:t>Use of continuous glucose mo</a:t>
            </a:r>
            <a:r>
              <a:rPr lang="en-US" altLang="en-US" sz="2400" dirty="0">
                <a:cs typeface="Arial" panose="020B0604020202020204" pitchFamily="34" charset="0"/>
              </a:rPr>
              <a:t>nitor</a:t>
            </a:r>
            <a:r>
              <a:rPr lang="en-US" altLang="en-US" sz="2400" dirty="0">
                <a:ea typeface="DengXian" panose="02010600030101010101" pitchFamily="2" charset="-122"/>
                <a:cs typeface="Arial" panose="020B0604020202020204" pitchFamily="34" charset="0"/>
              </a:rPr>
              <a:t> (CGM</a:t>
            </a:r>
            <a:r>
              <a:rPr lang="en-US" altLang="en-US" sz="2400" dirty="0">
                <a:solidFill>
                  <a:srgbClr val="44546A"/>
                </a:solidFill>
                <a:ea typeface="DengXian" panose="02010600030101010101" pitchFamily="2" charset="-122"/>
                <a:cs typeface="Arial" panose="020B0604020202020204" pitchFamily="34" charset="0"/>
              </a:rPr>
              <a:t>)</a:t>
            </a:r>
          </a:p>
        </p:txBody>
      </p:sp>
      <p:sp>
        <p:nvSpPr>
          <p:cNvPr id="15580" name="TextBox 15579">
            <a:extLst>
              <a:ext uri="{FF2B5EF4-FFF2-40B4-BE49-F238E27FC236}">
                <a16:creationId xmlns:a16="http://schemas.microsoft.com/office/drawing/2014/main" id="{88F66C81-1853-13E9-3BF0-E1DDD8DAA995}"/>
              </a:ext>
            </a:extLst>
          </p:cNvPr>
          <p:cNvSpPr txBox="1"/>
          <p:nvPr/>
        </p:nvSpPr>
        <p:spPr>
          <a:xfrm rot="16200000">
            <a:off x="17501875" y="12763362"/>
            <a:ext cx="2152246" cy="461665"/>
          </a:xfrm>
          <a:prstGeom prst="rect">
            <a:avLst/>
          </a:prstGeom>
          <a:noFill/>
        </p:spPr>
        <p:txBody>
          <a:bodyPr wrap="square">
            <a:spAutoFit/>
          </a:bodyPr>
          <a:lstStyle/>
          <a:p>
            <a:pPr algn="ctr"/>
            <a:r>
              <a:rPr lang="en-US" sz="2400" b="0" dirty="0"/>
              <a:t>Percent </a:t>
            </a:r>
            <a:r>
              <a:rPr lang="en-US" altLang="zh-CN" sz="2400" b="0" dirty="0"/>
              <a:t>Using</a:t>
            </a:r>
            <a:endParaRPr lang="en-US" sz="2400" b="0" dirty="0"/>
          </a:p>
        </p:txBody>
      </p:sp>
      <p:sp>
        <p:nvSpPr>
          <p:cNvPr id="15584" name="TextBox 15583">
            <a:extLst>
              <a:ext uri="{FF2B5EF4-FFF2-40B4-BE49-F238E27FC236}">
                <a16:creationId xmlns:a16="http://schemas.microsoft.com/office/drawing/2014/main" id="{294E8615-878D-A6B3-2F00-D2C3F7ACDBBE}"/>
              </a:ext>
            </a:extLst>
          </p:cNvPr>
          <p:cNvSpPr txBox="1"/>
          <p:nvPr/>
        </p:nvSpPr>
        <p:spPr>
          <a:xfrm rot="16200000">
            <a:off x="9314181" y="12456527"/>
            <a:ext cx="3487624" cy="461665"/>
          </a:xfrm>
          <a:prstGeom prst="rect">
            <a:avLst/>
          </a:prstGeom>
          <a:noFill/>
        </p:spPr>
        <p:txBody>
          <a:bodyPr wrap="square">
            <a:spAutoFit/>
          </a:bodyPr>
          <a:lstStyle/>
          <a:p>
            <a:pPr algn="ctr"/>
            <a:r>
              <a:rPr lang="en-US" sz="2400" b="0" dirty="0"/>
              <a:t>Percent </a:t>
            </a:r>
            <a:r>
              <a:rPr lang="en-US" altLang="zh-CN" sz="2400" b="0" dirty="0"/>
              <a:t>Screening</a:t>
            </a:r>
            <a:endParaRPr lang="en-US" sz="2400" b="0" dirty="0"/>
          </a:p>
        </p:txBody>
      </p:sp>
      <p:sp>
        <p:nvSpPr>
          <p:cNvPr id="15585" name="TextBox 15584">
            <a:extLst>
              <a:ext uri="{FF2B5EF4-FFF2-40B4-BE49-F238E27FC236}">
                <a16:creationId xmlns:a16="http://schemas.microsoft.com/office/drawing/2014/main" id="{637C989D-F747-00F6-3296-5CB737F4DE89}"/>
              </a:ext>
            </a:extLst>
          </p:cNvPr>
          <p:cNvSpPr txBox="1"/>
          <p:nvPr/>
        </p:nvSpPr>
        <p:spPr>
          <a:xfrm>
            <a:off x="11309431" y="10645656"/>
            <a:ext cx="2790398" cy="830997"/>
          </a:xfrm>
          <a:prstGeom prst="rect">
            <a:avLst/>
          </a:prstGeom>
          <a:noFill/>
        </p:spPr>
        <p:txBody>
          <a:bodyPr wrap="square" anchor="ctr">
            <a:spAutoFit/>
          </a:bodyPr>
          <a:lstStyle/>
          <a:p>
            <a:pPr algn="ctr"/>
            <a:r>
              <a:rPr lang="en-US" altLang="en-US" sz="2400" dirty="0">
                <a:cs typeface="Arial" panose="020B0604020202020204" pitchFamily="34" charset="0"/>
              </a:rPr>
              <a:t> </a:t>
            </a:r>
            <a:r>
              <a:rPr lang="en-US" sz="2400" dirty="0">
                <a:cs typeface="Arial" panose="020B0604020202020204" pitchFamily="34" charset="0"/>
              </a:rPr>
              <a:t>Mental health screening</a:t>
            </a:r>
          </a:p>
        </p:txBody>
      </p:sp>
      <p:pic>
        <p:nvPicPr>
          <p:cNvPr id="15588" name="Picture 15587">
            <a:extLst>
              <a:ext uri="{FF2B5EF4-FFF2-40B4-BE49-F238E27FC236}">
                <a16:creationId xmlns:a16="http://schemas.microsoft.com/office/drawing/2014/main" id="{3D6636CD-4EB3-2B5A-21E5-61866D1E8064}"/>
              </a:ext>
            </a:extLst>
          </p:cNvPr>
          <p:cNvPicPr>
            <a:picLocks noChangeAspect="1"/>
          </p:cNvPicPr>
          <p:nvPr/>
        </p:nvPicPr>
        <p:blipFill rotWithShape="1">
          <a:blip r:embed="rId16"/>
          <a:srcRect b="17264"/>
          <a:stretch/>
        </p:blipFill>
        <p:spPr>
          <a:xfrm>
            <a:off x="15465962" y="16194021"/>
            <a:ext cx="4877347" cy="2481016"/>
          </a:xfrm>
          <a:prstGeom prst="rect">
            <a:avLst/>
          </a:prstGeom>
          <a:ln>
            <a:solidFill>
              <a:schemeClr val="accent1"/>
            </a:solidFill>
          </a:ln>
        </p:spPr>
      </p:pic>
      <p:pic>
        <p:nvPicPr>
          <p:cNvPr id="15589" name="Picture 15588">
            <a:extLst>
              <a:ext uri="{FF2B5EF4-FFF2-40B4-BE49-F238E27FC236}">
                <a16:creationId xmlns:a16="http://schemas.microsoft.com/office/drawing/2014/main" id="{34AC688B-DE76-5E7D-8BBF-AA82656A7876}"/>
              </a:ext>
            </a:extLst>
          </p:cNvPr>
          <p:cNvPicPr>
            <a:picLocks noChangeAspect="1"/>
          </p:cNvPicPr>
          <p:nvPr/>
        </p:nvPicPr>
        <p:blipFill rotWithShape="1">
          <a:blip r:embed="rId17"/>
          <a:srcRect l="1843"/>
          <a:stretch/>
        </p:blipFill>
        <p:spPr>
          <a:xfrm>
            <a:off x="11053175" y="16194021"/>
            <a:ext cx="4178208" cy="2481016"/>
          </a:xfrm>
          <a:prstGeom prst="rect">
            <a:avLst/>
          </a:prstGeom>
          <a:ln>
            <a:solidFill>
              <a:schemeClr val="accent1"/>
            </a:solidFill>
          </a:ln>
        </p:spPr>
      </p:pic>
      <p:pic>
        <p:nvPicPr>
          <p:cNvPr id="15590" name="Picture 15589">
            <a:extLst>
              <a:ext uri="{FF2B5EF4-FFF2-40B4-BE49-F238E27FC236}">
                <a16:creationId xmlns:a16="http://schemas.microsoft.com/office/drawing/2014/main" id="{67102B46-21EE-6358-080A-5C795DA53214}"/>
              </a:ext>
            </a:extLst>
          </p:cNvPr>
          <p:cNvPicPr>
            <a:picLocks noChangeAspect="1"/>
          </p:cNvPicPr>
          <p:nvPr/>
        </p:nvPicPr>
        <p:blipFill>
          <a:blip r:embed="rId18"/>
          <a:stretch>
            <a:fillRect/>
          </a:stretch>
        </p:blipFill>
        <p:spPr>
          <a:xfrm>
            <a:off x="20577889" y="16186389"/>
            <a:ext cx="5140948" cy="2453531"/>
          </a:xfrm>
          <a:prstGeom prst="rect">
            <a:avLst/>
          </a:prstGeom>
          <a:ln>
            <a:solidFill>
              <a:schemeClr val="accent1"/>
            </a:solidFill>
          </a:ln>
        </p:spPr>
      </p:pic>
      <p:sp>
        <p:nvSpPr>
          <p:cNvPr id="15593" name="Rectangle 15592">
            <a:extLst>
              <a:ext uri="{FF2B5EF4-FFF2-40B4-BE49-F238E27FC236}">
                <a16:creationId xmlns:a16="http://schemas.microsoft.com/office/drawing/2014/main" id="{BE9567B2-8A72-6B07-F5D5-E130705CA747}"/>
              </a:ext>
            </a:extLst>
          </p:cNvPr>
          <p:cNvSpPr/>
          <p:nvPr/>
        </p:nvSpPr>
        <p:spPr bwMode="auto">
          <a:xfrm>
            <a:off x="10686621" y="15100570"/>
            <a:ext cx="15110231" cy="52322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2800" dirty="0">
                <a:solidFill>
                  <a:schemeClr val="bg1"/>
                </a:solidFill>
                <a:cs typeface="Arial" panose="020B0604020202020204" pitchFamily="34" charset="0"/>
              </a:rPr>
              <a:t>HbA1c throughout pregnancy: Pregestational </a:t>
            </a:r>
            <a:r>
              <a:rPr lang="en-US" sz="2800" u="sng" dirty="0">
                <a:solidFill>
                  <a:schemeClr val="bg1"/>
                </a:solidFill>
                <a:cs typeface="Arial" panose="020B0604020202020204" pitchFamily="34" charset="0"/>
              </a:rPr>
              <a:t>T1DM &amp;T2DM only</a:t>
            </a:r>
            <a:endParaRPr lang="en-US" altLang="en-US" sz="2800" dirty="0">
              <a:solidFill>
                <a:schemeClr val="bg1"/>
              </a:solidFill>
              <a:cs typeface="Arial" panose="020B0604020202020204" pitchFamily="34" charset="0"/>
            </a:endParaRPr>
          </a:p>
        </p:txBody>
      </p:sp>
      <p:sp>
        <p:nvSpPr>
          <p:cNvPr id="15599" name="TextBox 24">
            <a:extLst>
              <a:ext uri="{FF2B5EF4-FFF2-40B4-BE49-F238E27FC236}">
                <a16:creationId xmlns:a16="http://schemas.microsoft.com/office/drawing/2014/main" id="{2E54271B-19E4-FBAF-3E34-9E871DA0285F}"/>
              </a:ext>
            </a:extLst>
          </p:cNvPr>
          <p:cNvSpPr txBox="1">
            <a:spLocks noChangeArrowheads="1"/>
          </p:cNvSpPr>
          <p:nvPr/>
        </p:nvSpPr>
        <p:spPr bwMode="auto">
          <a:xfrm>
            <a:off x="22989564" y="10694277"/>
            <a:ext cx="28671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2400" dirty="0">
                <a:cs typeface="Arial" panose="020B0604020202020204" pitchFamily="34" charset="0"/>
              </a:rPr>
              <a:t>R</a:t>
            </a:r>
            <a:r>
              <a:rPr lang="en-US" altLang="zh-CN" sz="2400" dirty="0">
                <a:cs typeface="Arial" panose="020B0604020202020204" pitchFamily="34" charset="0"/>
              </a:rPr>
              <a:t>eturned for</a:t>
            </a:r>
            <a:r>
              <a:rPr lang="en-US" altLang="en-US" sz="2400" dirty="0">
                <a:cs typeface="Arial" panose="020B0604020202020204" pitchFamily="34" charset="0"/>
              </a:rPr>
              <a:t> </a:t>
            </a:r>
          </a:p>
          <a:p>
            <a:pPr algn="ctr"/>
            <a:r>
              <a:rPr lang="en-US" altLang="en-US" sz="2400" dirty="0">
                <a:cs typeface="Arial" panose="020B0604020202020204" pitchFamily="34" charset="0"/>
              </a:rPr>
              <a:t>postpartum care</a:t>
            </a:r>
          </a:p>
        </p:txBody>
      </p:sp>
      <p:sp>
        <p:nvSpPr>
          <p:cNvPr id="15601" name="Rectangle 15600">
            <a:extLst>
              <a:ext uri="{FF2B5EF4-FFF2-40B4-BE49-F238E27FC236}">
                <a16:creationId xmlns:a16="http://schemas.microsoft.com/office/drawing/2014/main" id="{201E8E2F-3F82-ABAF-F564-646F88C7A1C7}"/>
              </a:ext>
            </a:extLst>
          </p:cNvPr>
          <p:cNvSpPr/>
          <p:nvPr/>
        </p:nvSpPr>
        <p:spPr bwMode="auto">
          <a:xfrm>
            <a:off x="10546424" y="3039140"/>
            <a:ext cx="15250428" cy="52322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2800" dirty="0">
                <a:solidFill>
                  <a:schemeClr val="accent3"/>
                </a:solidFill>
                <a:cs typeface="Arial" panose="020B0604020202020204" pitchFamily="34" charset="0"/>
              </a:rPr>
              <a:t>Maternal Characteristics </a:t>
            </a:r>
            <a:endParaRPr lang="en-US" altLang="en-US" sz="2800" dirty="0">
              <a:solidFill>
                <a:schemeClr val="accent3"/>
              </a:solidFill>
              <a:cs typeface="Arial" panose="020B0604020202020204" pitchFamily="34" charset="0"/>
            </a:endParaRPr>
          </a:p>
        </p:txBody>
      </p:sp>
      <p:sp>
        <p:nvSpPr>
          <p:cNvPr id="15610" name="TextBox 15609">
            <a:extLst>
              <a:ext uri="{FF2B5EF4-FFF2-40B4-BE49-F238E27FC236}">
                <a16:creationId xmlns:a16="http://schemas.microsoft.com/office/drawing/2014/main" id="{79795A1F-F6EE-5E2E-2DF9-46EA490A2AFC}"/>
              </a:ext>
            </a:extLst>
          </p:cNvPr>
          <p:cNvSpPr txBox="1"/>
          <p:nvPr/>
        </p:nvSpPr>
        <p:spPr>
          <a:xfrm>
            <a:off x="33911246" y="15776733"/>
            <a:ext cx="6280355" cy="523220"/>
          </a:xfrm>
          <a:prstGeom prst="rect">
            <a:avLst/>
          </a:prstGeom>
          <a:noFill/>
        </p:spPr>
        <p:txBody>
          <a:bodyPr wrap="square" rtlCol="0">
            <a:spAutoFit/>
          </a:bodyPr>
          <a:lstStyle/>
          <a:p>
            <a:pPr algn="ctr"/>
            <a:r>
              <a:rPr lang="en-US" sz="2800" dirty="0"/>
              <a:t>S</a:t>
            </a:r>
            <a:r>
              <a:rPr lang="en-US" altLang="zh-CN" sz="2800" dirty="0"/>
              <a:t>mall</a:t>
            </a:r>
            <a:r>
              <a:rPr lang="en-US" sz="2800" dirty="0"/>
              <a:t> for gestational age </a:t>
            </a:r>
          </a:p>
        </p:txBody>
      </p:sp>
      <p:sp>
        <p:nvSpPr>
          <p:cNvPr id="15611" name="TextBox 15610">
            <a:extLst>
              <a:ext uri="{FF2B5EF4-FFF2-40B4-BE49-F238E27FC236}">
                <a16:creationId xmlns:a16="http://schemas.microsoft.com/office/drawing/2014/main" id="{566CC86D-6360-8797-64A3-A8929BE0D299}"/>
              </a:ext>
            </a:extLst>
          </p:cNvPr>
          <p:cNvSpPr txBox="1"/>
          <p:nvPr/>
        </p:nvSpPr>
        <p:spPr>
          <a:xfrm>
            <a:off x="34536779" y="8661235"/>
            <a:ext cx="3845950" cy="523220"/>
          </a:xfrm>
          <a:prstGeom prst="rect">
            <a:avLst/>
          </a:prstGeom>
          <a:noFill/>
        </p:spPr>
        <p:txBody>
          <a:bodyPr wrap="square" rtlCol="0">
            <a:spAutoFit/>
          </a:bodyPr>
          <a:lstStyle/>
          <a:p>
            <a:r>
              <a:rPr lang="en-US" sz="2800" dirty="0"/>
              <a:t>NICU admission rate</a:t>
            </a:r>
          </a:p>
        </p:txBody>
      </p:sp>
      <p:sp>
        <p:nvSpPr>
          <p:cNvPr id="15612" name="TextBox 15611">
            <a:extLst>
              <a:ext uri="{FF2B5EF4-FFF2-40B4-BE49-F238E27FC236}">
                <a16:creationId xmlns:a16="http://schemas.microsoft.com/office/drawing/2014/main" id="{682860D1-42CC-9794-41DF-2E4352A192C4}"/>
              </a:ext>
            </a:extLst>
          </p:cNvPr>
          <p:cNvSpPr txBox="1"/>
          <p:nvPr/>
        </p:nvSpPr>
        <p:spPr>
          <a:xfrm>
            <a:off x="27239319" y="15697200"/>
            <a:ext cx="4739741" cy="523220"/>
          </a:xfrm>
          <a:prstGeom prst="rect">
            <a:avLst/>
          </a:prstGeom>
          <a:noFill/>
        </p:spPr>
        <p:txBody>
          <a:bodyPr wrap="square" rtlCol="0">
            <a:spAutoFit/>
          </a:bodyPr>
          <a:lstStyle/>
          <a:p>
            <a:r>
              <a:rPr lang="en-US" sz="2800" dirty="0"/>
              <a:t>Large for gestational age </a:t>
            </a:r>
          </a:p>
        </p:txBody>
      </p:sp>
      <p:sp>
        <p:nvSpPr>
          <p:cNvPr id="15613" name="TextBox 15612">
            <a:extLst>
              <a:ext uri="{FF2B5EF4-FFF2-40B4-BE49-F238E27FC236}">
                <a16:creationId xmlns:a16="http://schemas.microsoft.com/office/drawing/2014/main" id="{E0205300-ECDF-D44D-86B7-6D567CC10137}"/>
              </a:ext>
            </a:extLst>
          </p:cNvPr>
          <p:cNvSpPr txBox="1"/>
          <p:nvPr/>
        </p:nvSpPr>
        <p:spPr>
          <a:xfrm>
            <a:off x="27600081" y="19120216"/>
            <a:ext cx="4234044" cy="523220"/>
          </a:xfrm>
          <a:prstGeom prst="rect">
            <a:avLst/>
          </a:prstGeom>
          <a:noFill/>
        </p:spPr>
        <p:txBody>
          <a:bodyPr wrap="square" rtlCol="0">
            <a:spAutoFit/>
          </a:bodyPr>
          <a:lstStyle/>
          <a:p>
            <a:r>
              <a:rPr lang="en-US" sz="2800" dirty="0"/>
              <a:t>Preterm birth (&lt;34wks)</a:t>
            </a:r>
          </a:p>
        </p:txBody>
      </p:sp>
      <p:sp>
        <p:nvSpPr>
          <p:cNvPr id="15614" name="TextBox 15613">
            <a:extLst>
              <a:ext uri="{FF2B5EF4-FFF2-40B4-BE49-F238E27FC236}">
                <a16:creationId xmlns:a16="http://schemas.microsoft.com/office/drawing/2014/main" id="{D6BBC953-BB61-F5C6-9F35-46001DC56002}"/>
              </a:ext>
            </a:extLst>
          </p:cNvPr>
          <p:cNvSpPr txBox="1"/>
          <p:nvPr/>
        </p:nvSpPr>
        <p:spPr>
          <a:xfrm>
            <a:off x="33886728" y="19166631"/>
            <a:ext cx="5931188" cy="523220"/>
          </a:xfrm>
          <a:prstGeom prst="rect">
            <a:avLst/>
          </a:prstGeom>
          <a:noFill/>
        </p:spPr>
        <p:txBody>
          <a:bodyPr wrap="square" rtlCol="0">
            <a:spAutoFit/>
          </a:bodyPr>
          <a:lstStyle/>
          <a:p>
            <a:r>
              <a:rPr lang="en-US" sz="2800" dirty="0"/>
              <a:t>Low 5-minute APGAR score (&lt;7)</a:t>
            </a:r>
          </a:p>
        </p:txBody>
      </p:sp>
      <p:sp>
        <p:nvSpPr>
          <p:cNvPr id="15615" name="TextBox 15614">
            <a:extLst>
              <a:ext uri="{FF2B5EF4-FFF2-40B4-BE49-F238E27FC236}">
                <a16:creationId xmlns:a16="http://schemas.microsoft.com/office/drawing/2014/main" id="{DE21024D-2420-A37F-93D2-E5ABDE2F48E7}"/>
              </a:ext>
            </a:extLst>
          </p:cNvPr>
          <p:cNvSpPr txBox="1"/>
          <p:nvPr/>
        </p:nvSpPr>
        <p:spPr>
          <a:xfrm>
            <a:off x="27922448" y="12533083"/>
            <a:ext cx="4407510" cy="523220"/>
          </a:xfrm>
          <a:prstGeom prst="rect">
            <a:avLst/>
          </a:prstGeom>
          <a:noFill/>
        </p:spPr>
        <p:txBody>
          <a:bodyPr wrap="square" rtlCol="0">
            <a:spAutoFit/>
          </a:bodyPr>
          <a:lstStyle/>
          <a:p>
            <a:r>
              <a:rPr lang="en-US" sz="2800" dirty="0"/>
              <a:t>Neonatal Hypoglycemia</a:t>
            </a:r>
          </a:p>
        </p:txBody>
      </p:sp>
      <p:sp>
        <p:nvSpPr>
          <p:cNvPr id="15616" name="TextBox 15615">
            <a:extLst>
              <a:ext uri="{FF2B5EF4-FFF2-40B4-BE49-F238E27FC236}">
                <a16:creationId xmlns:a16="http://schemas.microsoft.com/office/drawing/2014/main" id="{94DB7E5D-8328-0730-0B67-64AF3AF826C3}"/>
              </a:ext>
            </a:extLst>
          </p:cNvPr>
          <p:cNvSpPr txBox="1"/>
          <p:nvPr/>
        </p:nvSpPr>
        <p:spPr>
          <a:xfrm>
            <a:off x="34394132" y="12355545"/>
            <a:ext cx="5961353" cy="523220"/>
          </a:xfrm>
          <a:prstGeom prst="rect">
            <a:avLst/>
          </a:prstGeom>
          <a:noFill/>
        </p:spPr>
        <p:txBody>
          <a:bodyPr wrap="square" rtlCol="0">
            <a:spAutoFit/>
          </a:bodyPr>
          <a:lstStyle/>
          <a:p>
            <a:r>
              <a:rPr lang="en-US" sz="2800" dirty="0"/>
              <a:t>Neonatal hospital stays &gt; 7 days</a:t>
            </a:r>
          </a:p>
        </p:txBody>
      </p:sp>
      <p:sp>
        <p:nvSpPr>
          <p:cNvPr id="15617" name="TextBox 15616">
            <a:extLst>
              <a:ext uri="{FF2B5EF4-FFF2-40B4-BE49-F238E27FC236}">
                <a16:creationId xmlns:a16="http://schemas.microsoft.com/office/drawing/2014/main" id="{395CE538-1EB3-D454-4B6D-E135B580C4C0}"/>
              </a:ext>
            </a:extLst>
          </p:cNvPr>
          <p:cNvSpPr txBox="1"/>
          <p:nvPr/>
        </p:nvSpPr>
        <p:spPr>
          <a:xfrm>
            <a:off x="26643860" y="8681255"/>
            <a:ext cx="5931188" cy="523220"/>
          </a:xfrm>
          <a:prstGeom prst="rect">
            <a:avLst/>
          </a:prstGeom>
          <a:noFill/>
        </p:spPr>
        <p:txBody>
          <a:bodyPr wrap="square" rtlCol="0">
            <a:spAutoFit/>
          </a:bodyPr>
          <a:lstStyle/>
          <a:p>
            <a:pPr algn="ctr"/>
            <a:r>
              <a:rPr lang="en-US" sz="2800" dirty="0"/>
              <a:t>Total C-section Prevalence</a:t>
            </a:r>
          </a:p>
        </p:txBody>
      </p:sp>
      <p:sp>
        <p:nvSpPr>
          <p:cNvPr id="15636" name="TextBox 15635">
            <a:extLst>
              <a:ext uri="{FF2B5EF4-FFF2-40B4-BE49-F238E27FC236}">
                <a16:creationId xmlns:a16="http://schemas.microsoft.com/office/drawing/2014/main" id="{B85515A2-C95E-06E5-EB36-256A6132451F}"/>
              </a:ext>
            </a:extLst>
          </p:cNvPr>
          <p:cNvSpPr txBox="1"/>
          <p:nvPr/>
        </p:nvSpPr>
        <p:spPr>
          <a:xfrm>
            <a:off x="10761803" y="3714536"/>
            <a:ext cx="4371689" cy="461665"/>
          </a:xfrm>
          <a:prstGeom prst="rect">
            <a:avLst/>
          </a:prstGeom>
          <a:noFill/>
        </p:spPr>
        <p:txBody>
          <a:bodyPr wrap="square">
            <a:spAutoFit/>
          </a:bodyPr>
          <a:lstStyle/>
          <a:p>
            <a:pPr algn="ctr"/>
            <a:r>
              <a:rPr lang="en-US" sz="2400" dirty="0">
                <a:cs typeface="Arial" panose="020B0604020202020204" pitchFamily="34" charset="0"/>
              </a:rPr>
              <a:t>Maternal Age</a:t>
            </a:r>
            <a:endParaRPr lang="en-US" altLang="en-US" sz="2400" dirty="0">
              <a:cs typeface="Arial" panose="020B0604020202020204" pitchFamily="34" charset="0"/>
            </a:endParaRPr>
          </a:p>
        </p:txBody>
      </p:sp>
      <p:sp>
        <p:nvSpPr>
          <p:cNvPr id="15652" name="TextBox 15651">
            <a:extLst>
              <a:ext uri="{FF2B5EF4-FFF2-40B4-BE49-F238E27FC236}">
                <a16:creationId xmlns:a16="http://schemas.microsoft.com/office/drawing/2014/main" id="{2DF687E3-08B9-8A8E-BC33-7F4D875DAEDC}"/>
              </a:ext>
            </a:extLst>
          </p:cNvPr>
          <p:cNvSpPr txBox="1"/>
          <p:nvPr/>
        </p:nvSpPr>
        <p:spPr>
          <a:xfrm>
            <a:off x="15458007" y="20925673"/>
            <a:ext cx="1912703" cy="830997"/>
          </a:xfrm>
          <a:prstGeom prst="rect">
            <a:avLst/>
          </a:prstGeom>
          <a:noFill/>
        </p:spPr>
        <p:txBody>
          <a:bodyPr wrap="none" rtlCol="0">
            <a:spAutoFit/>
          </a:bodyPr>
          <a:lstStyle/>
          <a:p>
            <a:pPr algn="ctr"/>
            <a:r>
              <a:rPr lang="en-US" sz="2400" dirty="0"/>
              <a:t>By diabetes</a:t>
            </a:r>
          </a:p>
          <a:p>
            <a:pPr algn="ctr"/>
            <a:r>
              <a:rPr lang="en-US" sz="2400" dirty="0"/>
              <a:t> type</a:t>
            </a:r>
          </a:p>
        </p:txBody>
      </p:sp>
      <p:sp>
        <p:nvSpPr>
          <p:cNvPr id="15654" name="TextBox 15653">
            <a:extLst>
              <a:ext uri="{FF2B5EF4-FFF2-40B4-BE49-F238E27FC236}">
                <a16:creationId xmlns:a16="http://schemas.microsoft.com/office/drawing/2014/main" id="{E4285409-C4A9-BD85-79BD-B86AD09C519D}"/>
              </a:ext>
            </a:extLst>
          </p:cNvPr>
          <p:cNvSpPr txBox="1"/>
          <p:nvPr/>
        </p:nvSpPr>
        <p:spPr>
          <a:xfrm>
            <a:off x="15577019" y="23195532"/>
            <a:ext cx="1358778" cy="461665"/>
          </a:xfrm>
          <a:prstGeom prst="rect">
            <a:avLst/>
          </a:prstGeom>
          <a:noFill/>
        </p:spPr>
        <p:txBody>
          <a:bodyPr wrap="square" rtlCol="0">
            <a:spAutoFit/>
          </a:bodyPr>
          <a:lstStyle/>
          <a:p>
            <a:r>
              <a:rPr lang="en-US" sz="2400" dirty="0"/>
              <a:t>By race</a:t>
            </a:r>
          </a:p>
        </p:txBody>
      </p:sp>
      <p:sp>
        <p:nvSpPr>
          <p:cNvPr id="15655" name="TextBox 15654">
            <a:extLst>
              <a:ext uri="{FF2B5EF4-FFF2-40B4-BE49-F238E27FC236}">
                <a16:creationId xmlns:a16="http://schemas.microsoft.com/office/drawing/2014/main" id="{77C477EB-C509-C097-4AE3-491375B9165C}"/>
              </a:ext>
            </a:extLst>
          </p:cNvPr>
          <p:cNvSpPr txBox="1"/>
          <p:nvPr/>
        </p:nvSpPr>
        <p:spPr>
          <a:xfrm>
            <a:off x="12055246" y="19960584"/>
            <a:ext cx="1907893" cy="461665"/>
          </a:xfrm>
          <a:prstGeom prst="rect">
            <a:avLst/>
          </a:prstGeom>
          <a:noFill/>
        </p:spPr>
        <p:txBody>
          <a:bodyPr wrap="square" rtlCol="0">
            <a:spAutoFit/>
          </a:bodyPr>
          <a:lstStyle/>
          <a:p>
            <a:r>
              <a:rPr lang="en-US" sz="2400" dirty="0"/>
              <a:t>All patients</a:t>
            </a:r>
          </a:p>
        </p:txBody>
      </p:sp>
      <p:pic>
        <p:nvPicPr>
          <p:cNvPr id="15660" name="Picture 15659">
            <a:extLst>
              <a:ext uri="{FF2B5EF4-FFF2-40B4-BE49-F238E27FC236}">
                <a16:creationId xmlns:a16="http://schemas.microsoft.com/office/drawing/2014/main" id="{6DF83FD0-2593-5102-2500-A66603DA2E43}"/>
              </a:ext>
            </a:extLst>
          </p:cNvPr>
          <p:cNvPicPr>
            <a:picLocks noChangeAspect="1"/>
          </p:cNvPicPr>
          <p:nvPr/>
        </p:nvPicPr>
        <p:blipFill>
          <a:blip r:embed="rId19"/>
          <a:stretch>
            <a:fillRect/>
          </a:stretch>
        </p:blipFill>
        <p:spPr>
          <a:xfrm>
            <a:off x="24217095" y="16405961"/>
            <a:ext cx="1439801" cy="730488"/>
          </a:xfrm>
          <a:prstGeom prst="rect">
            <a:avLst/>
          </a:prstGeom>
        </p:spPr>
      </p:pic>
      <p:sp>
        <p:nvSpPr>
          <p:cNvPr id="15661" name="TextBox 15660">
            <a:extLst>
              <a:ext uri="{FF2B5EF4-FFF2-40B4-BE49-F238E27FC236}">
                <a16:creationId xmlns:a16="http://schemas.microsoft.com/office/drawing/2014/main" id="{D71D043D-A4BD-87A1-9FC9-0714DA8E4AC1}"/>
              </a:ext>
            </a:extLst>
          </p:cNvPr>
          <p:cNvSpPr txBox="1"/>
          <p:nvPr/>
        </p:nvSpPr>
        <p:spPr>
          <a:xfrm>
            <a:off x="12954000" y="15736321"/>
            <a:ext cx="1106393" cy="461665"/>
          </a:xfrm>
          <a:prstGeom prst="rect">
            <a:avLst/>
          </a:prstGeom>
          <a:noFill/>
        </p:spPr>
        <p:txBody>
          <a:bodyPr wrap="none" rtlCol="0">
            <a:spAutoFit/>
          </a:bodyPr>
          <a:lstStyle/>
          <a:p>
            <a:r>
              <a:rPr lang="en-US" sz="2400" b="1" dirty="0"/>
              <a:t>White </a:t>
            </a:r>
          </a:p>
        </p:txBody>
      </p:sp>
      <p:sp>
        <p:nvSpPr>
          <p:cNvPr id="15662" name="TextBox 15661">
            <a:extLst>
              <a:ext uri="{FF2B5EF4-FFF2-40B4-BE49-F238E27FC236}">
                <a16:creationId xmlns:a16="http://schemas.microsoft.com/office/drawing/2014/main" id="{AB903625-CA86-0A8F-8C7D-3F9E04FB08FA}"/>
              </a:ext>
            </a:extLst>
          </p:cNvPr>
          <p:cNvSpPr txBox="1"/>
          <p:nvPr/>
        </p:nvSpPr>
        <p:spPr>
          <a:xfrm>
            <a:off x="17677093" y="15750259"/>
            <a:ext cx="1007007" cy="461665"/>
          </a:xfrm>
          <a:prstGeom prst="rect">
            <a:avLst/>
          </a:prstGeom>
          <a:noFill/>
        </p:spPr>
        <p:txBody>
          <a:bodyPr wrap="none" rtlCol="0">
            <a:spAutoFit/>
          </a:bodyPr>
          <a:lstStyle/>
          <a:p>
            <a:r>
              <a:rPr lang="en-US" sz="2400" b="1" dirty="0"/>
              <a:t>Black</a:t>
            </a:r>
          </a:p>
        </p:txBody>
      </p:sp>
      <p:sp>
        <p:nvSpPr>
          <p:cNvPr id="15663" name="TextBox 15662">
            <a:extLst>
              <a:ext uri="{FF2B5EF4-FFF2-40B4-BE49-F238E27FC236}">
                <a16:creationId xmlns:a16="http://schemas.microsoft.com/office/drawing/2014/main" id="{9067618C-B66F-ED38-5E03-AADEF06849E8}"/>
              </a:ext>
            </a:extLst>
          </p:cNvPr>
          <p:cNvSpPr txBox="1"/>
          <p:nvPr/>
        </p:nvSpPr>
        <p:spPr>
          <a:xfrm>
            <a:off x="22605801" y="15665450"/>
            <a:ext cx="1467068" cy="461665"/>
          </a:xfrm>
          <a:prstGeom prst="rect">
            <a:avLst/>
          </a:prstGeom>
          <a:noFill/>
        </p:spPr>
        <p:txBody>
          <a:bodyPr wrap="none" rtlCol="0">
            <a:spAutoFit/>
          </a:bodyPr>
          <a:lstStyle/>
          <a:p>
            <a:r>
              <a:rPr lang="en-US" sz="2400" b="1" dirty="0"/>
              <a:t>Hispanic</a:t>
            </a:r>
          </a:p>
        </p:txBody>
      </p:sp>
      <p:sp>
        <p:nvSpPr>
          <p:cNvPr id="15664" name="TextBox 15663">
            <a:extLst>
              <a:ext uri="{FF2B5EF4-FFF2-40B4-BE49-F238E27FC236}">
                <a16:creationId xmlns:a16="http://schemas.microsoft.com/office/drawing/2014/main" id="{93EA8B8C-BE3D-8993-65DD-1D7B07D728CE}"/>
              </a:ext>
            </a:extLst>
          </p:cNvPr>
          <p:cNvSpPr txBox="1"/>
          <p:nvPr/>
        </p:nvSpPr>
        <p:spPr>
          <a:xfrm>
            <a:off x="16492960" y="18724603"/>
            <a:ext cx="3690434" cy="461665"/>
          </a:xfrm>
          <a:prstGeom prst="rect">
            <a:avLst/>
          </a:prstGeom>
          <a:noFill/>
        </p:spPr>
        <p:txBody>
          <a:bodyPr wrap="none" rtlCol="0">
            <a:spAutoFit/>
          </a:bodyPr>
          <a:lstStyle/>
          <a:p>
            <a:r>
              <a:rPr lang="en-US" sz="2400" dirty="0"/>
              <a:t>Gestational age (weeks)</a:t>
            </a:r>
          </a:p>
        </p:txBody>
      </p:sp>
      <p:sp>
        <p:nvSpPr>
          <p:cNvPr id="15665" name="TextBox 15664">
            <a:extLst>
              <a:ext uri="{FF2B5EF4-FFF2-40B4-BE49-F238E27FC236}">
                <a16:creationId xmlns:a16="http://schemas.microsoft.com/office/drawing/2014/main" id="{5159F0D5-1802-9E87-57B9-215E1717BCD3}"/>
              </a:ext>
            </a:extLst>
          </p:cNvPr>
          <p:cNvSpPr txBox="1"/>
          <p:nvPr/>
        </p:nvSpPr>
        <p:spPr>
          <a:xfrm>
            <a:off x="21354707" y="18771200"/>
            <a:ext cx="3690434" cy="461665"/>
          </a:xfrm>
          <a:prstGeom prst="rect">
            <a:avLst/>
          </a:prstGeom>
          <a:noFill/>
        </p:spPr>
        <p:txBody>
          <a:bodyPr wrap="none" rtlCol="0">
            <a:spAutoFit/>
          </a:bodyPr>
          <a:lstStyle/>
          <a:p>
            <a:r>
              <a:rPr lang="en-US" sz="2400" dirty="0"/>
              <a:t>Gestational age (weeks)</a:t>
            </a:r>
          </a:p>
        </p:txBody>
      </p:sp>
      <p:sp>
        <p:nvSpPr>
          <p:cNvPr id="15666" name="TextBox 15665">
            <a:extLst>
              <a:ext uri="{FF2B5EF4-FFF2-40B4-BE49-F238E27FC236}">
                <a16:creationId xmlns:a16="http://schemas.microsoft.com/office/drawing/2014/main" id="{E6F07F33-E0A4-1F88-9C9C-706AA4F3E2A3}"/>
              </a:ext>
            </a:extLst>
          </p:cNvPr>
          <p:cNvSpPr txBox="1"/>
          <p:nvPr/>
        </p:nvSpPr>
        <p:spPr>
          <a:xfrm>
            <a:off x="11578415" y="18763774"/>
            <a:ext cx="3690434" cy="461665"/>
          </a:xfrm>
          <a:prstGeom prst="rect">
            <a:avLst/>
          </a:prstGeom>
          <a:noFill/>
        </p:spPr>
        <p:txBody>
          <a:bodyPr wrap="none" rtlCol="0">
            <a:spAutoFit/>
          </a:bodyPr>
          <a:lstStyle/>
          <a:p>
            <a:r>
              <a:rPr lang="en-US" sz="2400" dirty="0"/>
              <a:t>Gestational age (weeks)</a:t>
            </a:r>
          </a:p>
        </p:txBody>
      </p:sp>
      <p:sp>
        <p:nvSpPr>
          <p:cNvPr id="15667" name="TextBox 15666">
            <a:extLst>
              <a:ext uri="{FF2B5EF4-FFF2-40B4-BE49-F238E27FC236}">
                <a16:creationId xmlns:a16="http://schemas.microsoft.com/office/drawing/2014/main" id="{045C0C29-ABF8-7B69-3400-4DAE4D62F1E5}"/>
              </a:ext>
            </a:extLst>
          </p:cNvPr>
          <p:cNvSpPr txBox="1"/>
          <p:nvPr/>
        </p:nvSpPr>
        <p:spPr>
          <a:xfrm rot="10800000">
            <a:off x="10597166" y="16910957"/>
            <a:ext cx="553998" cy="1153521"/>
          </a:xfrm>
          <a:prstGeom prst="rect">
            <a:avLst/>
          </a:prstGeom>
          <a:noFill/>
        </p:spPr>
        <p:txBody>
          <a:bodyPr vert="eaVert" wrap="none" rtlCol="0">
            <a:spAutoFit/>
          </a:bodyPr>
          <a:lstStyle/>
          <a:p>
            <a:r>
              <a:rPr lang="en-US" sz="2400" dirty="0"/>
              <a:t>H</a:t>
            </a:r>
            <a:r>
              <a:rPr lang="en-US" altLang="zh-CN" sz="2400" dirty="0"/>
              <a:t>bA1c </a:t>
            </a:r>
            <a:endParaRPr lang="en-US" sz="2400" dirty="0"/>
          </a:p>
        </p:txBody>
      </p:sp>
      <p:sp>
        <p:nvSpPr>
          <p:cNvPr id="15676" name="TextBox 15675">
            <a:extLst>
              <a:ext uri="{FF2B5EF4-FFF2-40B4-BE49-F238E27FC236}">
                <a16:creationId xmlns:a16="http://schemas.microsoft.com/office/drawing/2014/main" id="{6A269D63-C7FE-FAA0-6C7B-B8CD5641FFD1}"/>
              </a:ext>
            </a:extLst>
          </p:cNvPr>
          <p:cNvSpPr txBox="1"/>
          <p:nvPr/>
        </p:nvSpPr>
        <p:spPr>
          <a:xfrm rot="16200000">
            <a:off x="12935620" y="12529876"/>
            <a:ext cx="3487624" cy="461665"/>
          </a:xfrm>
          <a:prstGeom prst="rect">
            <a:avLst/>
          </a:prstGeom>
          <a:noFill/>
        </p:spPr>
        <p:txBody>
          <a:bodyPr wrap="square">
            <a:spAutoFit/>
          </a:bodyPr>
          <a:lstStyle/>
          <a:p>
            <a:pPr algn="ctr"/>
            <a:r>
              <a:rPr lang="en-US" sz="2400" b="0" dirty="0"/>
              <a:t>Percent </a:t>
            </a:r>
            <a:r>
              <a:rPr lang="en-US" altLang="zh-CN" sz="2400" b="0" dirty="0"/>
              <a:t>Screening</a:t>
            </a:r>
            <a:endParaRPr lang="en-US" sz="2400" b="0" dirty="0"/>
          </a:p>
        </p:txBody>
      </p:sp>
      <p:pic>
        <p:nvPicPr>
          <p:cNvPr id="15684" name="Picture 15683">
            <a:extLst>
              <a:ext uri="{FF2B5EF4-FFF2-40B4-BE49-F238E27FC236}">
                <a16:creationId xmlns:a16="http://schemas.microsoft.com/office/drawing/2014/main" id="{2B83D976-432D-C8F9-2529-B9D9F6E6AD2C}"/>
              </a:ext>
            </a:extLst>
          </p:cNvPr>
          <p:cNvPicPr>
            <a:picLocks noChangeAspect="1"/>
          </p:cNvPicPr>
          <p:nvPr/>
        </p:nvPicPr>
        <p:blipFill>
          <a:blip r:embed="rId20"/>
          <a:stretch>
            <a:fillRect/>
          </a:stretch>
        </p:blipFill>
        <p:spPr>
          <a:xfrm>
            <a:off x="11426722" y="11709784"/>
            <a:ext cx="2873777" cy="2436464"/>
          </a:xfrm>
          <a:prstGeom prst="rect">
            <a:avLst/>
          </a:prstGeom>
        </p:spPr>
      </p:pic>
      <p:pic>
        <p:nvPicPr>
          <p:cNvPr id="15686" name="Picture 15685">
            <a:extLst>
              <a:ext uri="{FF2B5EF4-FFF2-40B4-BE49-F238E27FC236}">
                <a16:creationId xmlns:a16="http://schemas.microsoft.com/office/drawing/2014/main" id="{BE65DF2E-CC4A-ABA8-5BA4-63B47C2C7508}"/>
              </a:ext>
            </a:extLst>
          </p:cNvPr>
          <p:cNvPicPr>
            <a:picLocks noChangeAspect="1"/>
          </p:cNvPicPr>
          <p:nvPr/>
        </p:nvPicPr>
        <p:blipFill>
          <a:blip r:embed="rId21"/>
          <a:stretch>
            <a:fillRect/>
          </a:stretch>
        </p:blipFill>
        <p:spPr>
          <a:xfrm>
            <a:off x="15076853" y="11758407"/>
            <a:ext cx="2909177" cy="2343711"/>
          </a:xfrm>
          <a:prstGeom prst="rect">
            <a:avLst/>
          </a:prstGeom>
        </p:spPr>
      </p:pic>
      <p:sp>
        <p:nvSpPr>
          <p:cNvPr id="15687" name="TextBox 15686">
            <a:extLst>
              <a:ext uri="{FF2B5EF4-FFF2-40B4-BE49-F238E27FC236}">
                <a16:creationId xmlns:a16="http://schemas.microsoft.com/office/drawing/2014/main" id="{45C068E4-2B4C-A1F0-D7B2-FA8D2F874D85}"/>
              </a:ext>
            </a:extLst>
          </p:cNvPr>
          <p:cNvSpPr txBox="1"/>
          <p:nvPr/>
        </p:nvSpPr>
        <p:spPr>
          <a:xfrm rot="16200000">
            <a:off x="20735419" y="12459250"/>
            <a:ext cx="3487624" cy="461665"/>
          </a:xfrm>
          <a:prstGeom prst="rect">
            <a:avLst/>
          </a:prstGeom>
          <a:noFill/>
        </p:spPr>
        <p:txBody>
          <a:bodyPr wrap="square">
            <a:spAutoFit/>
          </a:bodyPr>
          <a:lstStyle/>
          <a:p>
            <a:pPr algn="ctr"/>
            <a:r>
              <a:rPr lang="en-US" sz="2400" b="0" dirty="0"/>
              <a:t>Percent </a:t>
            </a:r>
            <a:r>
              <a:rPr lang="en-US" altLang="zh-CN" sz="2400" b="0" dirty="0"/>
              <a:t>Returned</a:t>
            </a:r>
            <a:endParaRPr lang="en-US" sz="2400" b="0" dirty="0"/>
          </a:p>
        </p:txBody>
      </p:sp>
      <p:sp>
        <p:nvSpPr>
          <p:cNvPr id="15712" name="TextBox 15711">
            <a:extLst>
              <a:ext uri="{FF2B5EF4-FFF2-40B4-BE49-F238E27FC236}">
                <a16:creationId xmlns:a16="http://schemas.microsoft.com/office/drawing/2014/main" id="{06CDB77C-2E7E-25BE-B699-0FA7A52A1738}"/>
              </a:ext>
            </a:extLst>
          </p:cNvPr>
          <p:cNvSpPr txBox="1"/>
          <p:nvPr/>
        </p:nvSpPr>
        <p:spPr>
          <a:xfrm>
            <a:off x="17009868" y="3682288"/>
            <a:ext cx="2989921" cy="461665"/>
          </a:xfrm>
          <a:prstGeom prst="rect">
            <a:avLst/>
          </a:prstGeom>
          <a:noFill/>
        </p:spPr>
        <p:txBody>
          <a:bodyPr wrap="none" rtlCol="0" anchor="ctr">
            <a:spAutoFit/>
          </a:bodyPr>
          <a:lstStyle/>
          <a:p>
            <a:r>
              <a:rPr lang="en-US" sz="2400" dirty="0">
                <a:cs typeface="Arial" panose="020B0604020202020204" pitchFamily="34" charset="0"/>
              </a:rPr>
              <a:t>Pre-pregnancy BMI</a:t>
            </a:r>
            <a:endParaRPr lang="en-US" altLang="en-US" sz="2400" dirty="0">
              <a:cs typeface="Arial" panose="020B0604020202020204" pitchFamily="34" charset="0"/>
            </a:endParaRPr>
          </a:p>
        </p:txBody>
      </p:sp>
      <p:sp>
        <p:nvSpPr>
          <p:cNvPr id="15730" name="TextBox 15729">
            <a:extLst>
              <a:ext uri="{FF2B5EF4-FFF2-40B4-BE49-F238E27FC236}">
                <a16:creationId xmlns:a16="http://schemas.microsoft.com/office/drawing/2014/main" id="{B84EE5D7-3F55-E07A-DA27-BFE2B46F0D10}"/>
              </a:ext>
            </a:extLst>
          </p:cNvPr>
          <p:cNvSpPr txBox="1"/>
          <p:nvPr/>
        </p:nvSpPr>
        <p:spPr>
          <a:xfrm>
            <a:off x="34131249" y="22438475"/>
            <a:ext cx="6558032" cy="461665"/>
          </a:xfrm>
          <a:prstGeom prst="rect">
            <a:avLst/>
          </a:prstGeom>
          <a:noFill/>
        </p:spPr>
        <p:txBody>
          <a:bodyPr wrap="square" rtlCol="0">
            <a:spAutoFit/>
          </a:bodyPr>
          <a:lstStyle/>
          <a:p>
            <a:r>
              <a:rPr lang="en-US" sz="2400" b="0" dirty="0"/>
              <a:t>All                Black            White        Hispanic     </a:t>
            </a:r>
          </a:p>
        </p:txBody>
      </p:sp>
      <p:sp>
        <p:nvSpPr>
          <p:cNvPr id="15731" name="TextBox 15730">
            <a:extLst>
              <a:ext uri="{FF2B5EF4-FFF2-40B4-BE49-F238E27FC236}">
                <a16:creationId xmlns:a16="http://schemas.microsoft.com/office/drawing/2014/main" id="{41BE4794-C16F-BF66-58D9-64399EE81B52}"/>
              </a:ext>
            </a:extLst>
          </p:cNvPr>
          <p:cNvSpPr txBox="1"/>
          <p:nvPr/>
        </p:nvSpPr>
        <p:spPr>
          <a:xfrm>
            <a:off x="26654261" y="18646586"/>
            <a:ext cx="6558032" cy="461665"/>
          </a:xfrm>
          <a:prstGeom prst="rect">
            <a:avLst/>
          </a:prstGeom>
          <a:noFill/>
        </p:spPr>
        <p:txBody>
          <a:bodyPr wrap="square" rtlCol="0">
            <a:spAutoFit/>
          </a:bodyPr>
          <a:lstStyle/>
          <a:p>
            <a:r>
              <a:rPr lang="en-US" sz="2400" b="0" dirty="0"/>
              <a:t>All                Black            White        Hispanic     </a:t>
            </a:r>
          </a:p>
        </p:txBody>
      </p:sp>
      <p:sp>
        <p:nvSpPr>
          <p:cNvPr id="15732" name="TextBox 15731">
            <a:extLst>
              <a:ext uri="{FF2B5EF4-FFF2-40B4-BE49-F238E27FC236}">
                <a16:creationId xmlns:a16="http://schemas.microsoft.com/office/drawing/2014/main" id="{5A3AACE5-C7B1-9086-B457-E35BB0861EBA}"/>
              </a:ext>
            </a:extLst>
          </p:cNvPr>
          <p:cNvSpPr txBox="1"/>
          <p:nvPr/>
        </p:nvSpPr>
        <p:spPr>
          <a:xfrm>
            <a:off x="34263161" y="18688779"/>
            <a:ext cx="6558032" cy="461665"/>
          </a:xfrm>
          <a:prstGeom prst="rect">
            <a:avLst/>
          </a:prstGeom>
          <a:noFill/>
        </p:spPr>
        <p:txBody>
          <a:bodyPr wrap="square" rtlCol="0">
            <a:spAutoFit/>
          </a:bodyPr>
          <a:lstStyle/>
          <a:p>
            <a:r>
              <a:rPr lang="en-US" sz="2400" b="0" dirty="0"/>
              <a:t>All                Black            White        Hispanic     </a:t>
            </a:r>
          </a:p>
        </p:txBody>
      </p:sp>
      <p:sp>
        <p:nvSpPr>
          <p:cNvPr id="15733" name="TextBox 15732">
            <a:extLst>
              <a:ext uri="{FF2B5EF4-FFF2-40B4-BE49-F238E27FC236}">
                <a16:creationId xmlns:a16="http://schemas.microsoft.com/office/drawing/2014/main" id="{8C5CD3DA-6192-2604-F0E5-FE21E21211F7}"/>
              </a:ext>
            </a:extLst>
          </p:cNvPr>
          <p:cNvSpPr txBox="1"/>
          <p:nvPr/>
        </p:nvSpPr>
        <p:spPr>
          <a:xfrm>
            <a:off x="26868526" y="15296259"/>
            <a:ext cx="6558032" cy="461665"/>
          </a:xfrm>
          <a:prstGeom prst="rect">
            <a:avLst/>
          </a:prstGeom>
          <a:noFill/>
        </p:spPr>
        <p:txBody>
          <a:bodyPr wrap="square" rtlCol="0">
            <a:spAutoFit/>
          </a:bodyPr>
          <a:lstStyle/>
          <a:p>
            <a:r>
              <a:rPr lang="en-US" sz="2400" b="0" dirty="0"/>
              <a:t>All                Black            White        Hispanic     </a:t>
            </a:r>
          </a:p>
        </p:txBody>
      </p:sp>
      <p:sp>
        <p:nvSpPr>
          <p:cNvPr id="15734" name="TextBox 15733">
            <a:extLst>
              <a:ext uri="{FF2B5EF4-FFF2-40B4-BE49-F238E27FC236}">
                <a16:creationId xmlns:a16="http://schemas.microsoft.com/office/drawing/2014/main" id="{18EB6B15-FE19-642A-9E7C-533321B48EF3}"/>
              </a:ext>
            </a:extLst>
          </p:cNvPr>
          <p:cNvSpPr txBox="1"/>
          <p:nvPr/>
        </p:nvSpPr>
        <p:spPr>
          <a:xfrm>
            <a:off x="34113970" y="15331407"/>
            <a:ext cx="6558032" cy="461665"/>
          </a:xfrm>
          <a:prstGeom prst="rect">
            <a:avLst/>
          </a:prstGeom>
          <a:noFill/>
        </p:spPr>
        <p:txBody>
          <a:bodyPr wrap="square" rtlCol="0">
            <a:spAutoFit/>
          </a:bodyPr>
          <a:lstStyle/>
          <a:p>
            <a:r>
              <a:rPr lang="en-US" sz="2400" b="0" dirty="0"/>
              <a:t>All               Black            White        Hispanic     </a:t>
            </a:r>
          </a:p>
        </p:txBody>
      </p:sp>
      <p:sp>
        <p:nvSpPr>
          <p:cNvPr id="15735" name="TextBox 15734">
            <a:extLst>
              <a:ext uri="{FF2B5EF4-FFF2-40B4-BE49-F238E27FC236}">
                <a16:creationId xmlns:a16="http://schemas.microsoft.com/office/drawing/2014/main" id="{290D503D-6E49-14E3-3518-0E7EEF7D2E79}"/>
              </a:ext>
            </a:extLst>
          </p:cNvPr>
          <p:cNvSpPr txBox="1"/>
          <p:nvPr/>
        </p:nvSpPr>
        <p:spPr>
          <a:xfrm>
            <a:off x="26699867" y="11868542"/>
            <a:ext cx="6558032" cy="461665"/>
          </a:xfrm>
          <a:prstGeom prst="rect">
            <a:avLst/>
          </a:prstGeom>
          <a:noFill/>
        </p:spPr>
        <p:txBody>
          <a:bodyPr wrap="square" rtlCol="0">
            <a:spAutoFit/>
          </a:bodyPr>
          <a:lstStyle/>
          <a:p>
            <a:r>
              <a:rPr lang="en-US" sz="2400" b="0" dirty="0"/>
              <a:t>All                Black            White        Hispanic     </a:t>
            </a:r>
          </a:p>
        </p:txBody>
      </p:sp>
      <p:sp>
        <p:nvSpPr>
          <p:cNvPr id="15736" name="TextBox 15735">
            <a:extLst>
              <a:ext uri="{FF2B5EF4-FFF2-40B4-BE49-F238E27FC236}">
                <a16:creationId xmlns:a16="http://schemas.microsoft.com/office/drawing/2014/main" id="{6B34563F-9467-58E2-8E2F-2FAD4E36899B}"/>
              </a:ext>
            </a:extLst>
          </p:cNvPr>
          <p:cNvSpPr txBox="1"/>
          <p:nvPr/>
        </p:nvSpPr>
        <p:spPr>
          <a:xfrm>
            <a:off x="33999386" y="11821475"/>
            <a:ext cx="6558032" cy="461665"/>
          </a:xfrm>
          <a:prstGeom prst="rect">
            <a:avLst/>
          </a:prstGeom>
          <a:noFill/>
        </p:spPr>
        <p:txBody>
          <a:bodyPr wrap="square" rtlCol="0">
            <a:spAutoFit/>
          </a:bodyPr>
          <a:lstStyle/>
          <a:p>
            <a:r>
              <a:rPr lang="en-US" sz="2400" b="0" dirty="0"/>
              <a:t>All                Black            White        Hispanic     </a:t>
            </a:r>
          </a:p>
        </p:txBody>
      </p:sp>
      <p:sp>
        <p:nvSpPr>
          <p:cNvPr id="15762" name="TextBox 15761">
            <a:extLst>
              <a:ext uri="{FF2B5EF4-FFF2-40B4-BE49-F238E27FC236}">
                <a16:creationId xmlns:a16="http://schemas.microsoft.com/office/drawing/2014/main" id="{3278E817-EDA7-3E0B-201B-00BB37B7C7CD}"/>
              </a:ext>
            </a:extLst>
          </p:cNvPr>
          <p:cNvSpPr txBox="1"/>
          <p:nvPr/>
        </p:nvSpPr>
        <p:spPr>
          <a:xfrm>
            <a:off x="26688457" y="22435446"/>
            <a:ext cx="6558032" cy="461665"/>
          </a:xfrm>
          <a:prstGeom prst="rect">
            <a:avLst/>
          </a:prstGeom>
          <a:noFill/>
        </p:spPr>
        <p:txBody>
          <a:bodyPr wrap="square" rtlCol="0">
            <a:spAutoFit/>
          </a:bodyPr>
          <a:lstStyle/>
          <a:p>
            <a:r>
              <a:rPr lang="en-US" sz="2400" b="0" dirty="0"/>
              <a:t>All                Black            White        Hispanic     </a:t>
            </a:r>
          </a:p>
        </p:txBody>
      </p:sp>
      <p:sp>
        <p:nvSpPr>
          <p:cNvPr id="15768" name="TextBox 15767">
            <a:extLst>
              <a:ext uri="{FF2B5EF4-FFF2-40B4-BE49-F238E27FC236}">
                <a16:creationId xmlns:a16="http://schemas.microsoft.com/office/drawing/2014/main" id="{EFBF3F3B-AA7F-AF1A-2F68-266E0E533E96}"/>
              </a:ext>
            </a:extLst>
          </p:cNvPr>
          <p:cNvSpPr txBox="1"/>
          <p:nvPr/>
        </p:nvSpPr>
        <p:spPr>
          <a:xfrm>
            <a:off x="34281535" y="9917738"/>
            <a:ext cx="701201" cy="584775"/>
          </a:xfrm>
          <a:prstGeom prst="rect">
            <a:avLst/>
          </a:prstGeom>
          <a:noFill/>
        </p:spPr>
        <p:txBody>
          <a:bodyPr wrap="square" rtlCol="0">
            <a:spAutoFit/>
          </a:bodyPr>
          <a:lstStyle/>
          <a:p>
            <a:r>
              <a:rPr lang="en-US" sz="3200" dirty="0"/>
              <a:t>**</a:t>
            </a:r>
          </a:p>
        </p:txBody>
      </p:sp>
      <p:sp>
        <p:nvSpPr>
          <p:cNvPr id="15772" name="TextBox 15771">
            <a:extLst>
              <a:ext uri="{FF2B5EF4-FFF2-40B4-BE49-F238E27FC236}">
                <a16:creationId xmlns:a16="http://schemas.microsoft.com/office/drawing/2014/main" id="{18383168-B00F-8383-B7EC-386AFEF01CBB}"/>
              </a:ext>
            </a:extLst>
          </p:cNvPr>
          <p:cNvSpPr txBox="1"/>
          <p:nvPr/>
        </p:nvSpPr>
        <p:spPr>
          <a:xfrm>
            <a:off x="27031305" y="16813497"/>
            <a:ext cx="592678" cy="584775"/>
          </a:xfrm>
          <a:prstGeom prst="rect">
            <a:avLst/>
          </a:prstGeom>
          <a:noFill/>
        </p:spPr>
        <p:txBody>
          <a:bodyPr wrap="square" rtlCol="0">
            <a:spAutoFit/>
          </a:bodyPr>
          <a:lstStyle/>
          <a:p>
            <a:r>
              <a:rPr lang="en-US" sz="3200" dirty="0"/>
              <a:t>**</a:t>
            </a:r>
          </a:p>
        </p:txBody>
      </p:sp>
      <p:sp>
        <p:nvSpPr>
          <p:cNvPr id="15773" name="TextBox 15772">
            <a:extLst>
              <a:ext uri="{FF2B5EF4-FFF2-40B4-BE49-F238E27FC236}">
                <a16:creationId xmlns:a16="http://schemas.microsoft.com/office/drawing/2014/main" id="{8AB65FE3-B6CA-CF69-360E-0E6169C4AC7E}"/>
              </a:ext>
            </a:extLst>
          </p:cNvPr>
          <p:cNvSpPr txBox="1"/>
          <p:nvPr/>
        </p:nvSpPr>
        <p:spPr>
          <a:xfrm>
            <a:off x="32329958" y="16828379"/>
            <a:ext cx="505267" cy="584775"/>
          </a:xfrm>
          <a:prstGeom prst="rect">
            <a:avLst/>
          </a:prstGeom>
          <a:noFill/>
        </p:spPr>
        <p:txBody>
          <a:bodyPr wrap="none" rtlCol="0">
            <a:spAutoFit/>
          </a:bodyPr>
          <a:lstStyle/>
          <a:p>
            <a:r>
              <a:rPr lang="en-US" sz="3200" dirty="0"/>
              <a:t>**</a:t>
            </a:r>
          </a:p>
        </p:txBody>
      </p:sp>
      <p:sp>
        <p:nvSpPr>
          <p:cNvPr id="15776" name="TextBox 15775">
            <a:extLst>
              <a:ext uri="{FF2B5EF4-FFF2-40B4-BE49-F238E27FC236}">
                <a16:creationId xmlns:a16="http://schemas.microsoft.com/office/drawing/2014/main" id="{8E1B081E-4AE6-0249-206B-488A55B4806E}"/>
              </a:ext>
            </a:extLst>
          </p:cNvPr>
          <p:cNvSpPr txBox="1"/>
          <p:nvPr/>
        </p:nvSpPr>
        <p:spPr>
          <a:xfrm>
            <a:off x="26973080" y="20386100"/>
            <a:ext cx="555646" cy="584775"/>
          </a:xfrm>
          <a:prstGeom prst="rect">
            <a:avLst/>
          </a:prstGeom>
          <a:noFill/>
        </p:spPr>
        <p:txBody>
          <a:bodyPr wrap="square" rtlCol="0">
            <a:spAutoFit/>
          </a:bodyPr>
          <a:lstStyle/>
          <a:p>
            <a:r>
              <a:rPr lang="en-US" sz="3200" dirty="0"/>
              <a:t>**</a:t>
            </a:r>
          </a:p>
        </p:txBody>
      </p:sp>
      <p:sp>
        <p:nvSpPr>
          <p:cNvPr id="15779" name="TextBox 15778">
            <a:extLst>
              <a:ext uri="{FF2B5EF4-FFF2-40B4-BE49-F238E27FC236}">
                <a16:creationId xmlns:a16="http://schemas.microsoft.com/office/drawing/2014/main" id="{71E792F7-8E02-0C96-2EFD-4003568BE24B}"/>
              </a:ext>
            </a:extLst>
          </p:cNvPr>
          <p:cNvSpPr txBox="1"/>
          <p:nvPr/>
        </p:nvSpPr>
        <p:spPr>
          <a:xfrm>
            <a:off x="32338674" y="21053763"/>
            <a:ext cx="509264" cy="584775"/>
          </a:xfrm>
          <a:prstGeom prst="rect">
            <a:avLst/>
          </a:prstGeom>
          <a:noFill/>
        </p:spPr>
        <p:txBody>
          <a:bodyPr wrap="square" rtlCol="0">
            <a:spAutoFit/>
          </a:bodyPr>
          <a:lstStyle/>
          <a:p>
            <a:r>
              <a:rPr lang="en-US" sz="3200" dirty="0"/>
              <a:t>**</a:t>
            </a:r>
          </a:p>
        </p:txBody>
      </p:sp>
      <p:sp>
        <p:nvSpPr>
          <p:cNvPr id="15780" name="TextBox 15779">
            <a:extLst>
              <a:ext uri="{FF2B5EF4-FFF2-40B4-BE49-F238E27FC236}">
                <a16:creationId xmlns:a16="http://schemas.microsoft.com/office/drawing/2014/main" id="{3E715870-DE1C-2D08-2755-FFB6AC6F8C3C}"/>
              </a:ext>
            </a:extLst>
          </p:cNvPr>
          <p:cNvSpPr txBox="1"/>
          <p:nvPr/>
        </p:nvSpPr>
        <p:spPr>
          <a:xfrm>
            <a:off x="26917077" y="9668577"/>
            <a:ext cx="651691" cy="584775"/>
          </a:xfrm>
          <a:prstGeom prst="rect">
            <a:avLst/>
          </a:prstGeom>
          <a:noFill/>
        </p:spPr>
        <p:txBody>
          <a:bodyPr wrap="square" rtlCol="0">
            <a:spAutoFit/>
          </a:bodyPr>
          <a:lstStyle/>
          <a:p>
            <a:r>
              <a:rPr lang="en-US" sz="3200" dirty="0"/>
              <a:t>**</a:t>
            </a:r>
          </a:p>
        </p:txBody>
      </p:sp>
      <p:sp>
        <p:nvSpPr>
          <p:cNvPr id="15782" name="TextBox 15781">
            <a:extLst>
              <a:ext uri="{FF2B5EF4-FFF2-40B4-BE49-F238E27FC236}">
                <a16:creationId xmlns:a16="http://schemas.microsoft.com/office/drawing/2014/main" id="{F630177E-8358-3D79-925F-CE00B824B822}"/>
              </a:ext>
            </a:extLst>
          </p:cNvPr>
          <p:cNvSpPr txBox="1"/>
          <p:nvPr/>
        </p:nvSpPr>
        <p:spPr>
          <a:xfrm>
            <a:off x="28795281" y="9570527"/>
            <a:ext cx="344966" cy="584775"/>
          </a:xfrm>
          <a:prstGeom prst="rect">
            <a:avLst/>
          </a:prstGeom>
          <a:noFill/>
        </p:spPr>
        <p:txBody>
          <a:bodyPr wrap="square" rtlCol="0">
            <a:spAutoFit/>
          </a:bodyPr>
          <a:lstStyle/>
          <a:p>
            <a:r>
              <a:rPr lang="en-US" sz="3200" dirty="0"/>
              <a:t>*</a:t>
            </a:r>
          </a:p>
        </p:txBody>
      </p:sp>
      <p:sp>
        <p:nvSpPr>
          <p:cNvPr id="15784" name="TextBox 15783">
            <a:extLst>
              <a:ext uri="{FF2B5EF4-FFF2-40B4-BE49-F238E27FC236}">
                <a16:creationId xmlns:a16="http://schemas.microsoft.com/office/drawing/2014/main" id="{4DBA2600-1563-B839-92E6-8177D72B542B}"/>
              </a:ext>
            </a:extLst>
          </p:cNvPr>
          <p:cNvSpPr txBox="1"/>
          <p:nvPr/>
        </p:nvSpPr>
        <p:spPr>
          <a:xfrm>
            <a:off x="34200155" y="13187694"/>
            <a:ext cx="863962" cy="584775"/>
          </a:xfrm>
          <a:prstGeom prst="rect">
            <a:avLst/>
          </a:prstGeom>
          <a:noFill/>
        </p:spPr>
        <p:txBody>
          <a:bodyPr wrap="square" rtlCol="0">
            <a:spAutoFit/>
          </a:bodyPr>
          <a:lstStyle/>
          <a:p>
            <a:r>
              <a:rPr lang="en-US" sz="3200" dirty="0"/>
              <a:t>**</a:t>
            </a:r>
          </a:p>
        </p:txBody>
      </p:sp>
      <p:sp>
        <p:nvSpPr>
          <p:cNvPr id="15785" name="TextBox 15784">
            <a:extLst>
              <a:ext uri="{FF2B5EF4-FFF2-40B4-BE49-F238E27FC236}">
                <a16:creationId xmlns:a16="http://schemas.microsoft.com/office/drawing/2014/main" id="{6C4B353A-1584-2026-C896-20F5A324E090}"/>
              </a:ext>
            </a:extLst>
          </p:cNvPr>
          <p:cNvSpPr txBox="1"/>
          <p:nvPr/>
        </p:nvSpPr>
        <p:spPr>
          <a:xfrm>
            <a:off x="37849098" y="13533403"/>
            <a:ext cx="344966" cy="584775"/>
          </a:xfrm>
          <a:prstGeom prst="rect">
            <a:avLst/>
          </a:prstGeom>
          <a:noFill/>
        </p:spPr>
        <p:txBody>
          <a:bodyPr wrap="none" rtlCol="0">
            <a:spAutoFit/>
          </a:bodyPr>
          <a:lstStyle/>
          <a:p>
            <a:r>
              <a:rPr lang="en-US" sz="3200" dirty="0"/>
              <a:t>*</a:t>
            </a:r>
          </a:p>
        </p:txBody>
      </p:sp>
      <p:sp>
        <p:nvSpPr>
          <p:cNvPr id="15787" name="TextBox 15786">
            <a:extLst>
              <a:ext uri="{FF2B5EF4-FFF2-40B4-BE49-F238E27FC236}">
                <a16:creationId xmlns:a16="http://schemas.microsoft.com/office/drawing/2014/main" id="{075B7839-6F34-FACF-EA4A-0159EE5FE5A8}"/>
              </a:ext>
            </a:extLst>
          </p:cNvPr>
          <p:cNvSpPr txBox="1"/>
          <p:nvPr/>
        </p:nvSpPr>
        <p:spPr>
          <a:xfrm>
            <a:off x="39627772" y="13819619"/>
            <a:ext cx="344966" cy="584775"/>
          </a:xfrm>
          <a:prstGeom prst="rect">
            <a:avLst/>
          </a:prstGeom>
          <a:noFill/>
        </p:spPr>
        <p:txBody>
          <a:bodyPr wrap="square" rtlCol="0">
            <a:spAutoFit/>
          </a:bodyPr>
          <a:lstStyle/>
          <a:p>
            <a:r>
              <a:rPr lang="en-US" sz="3200" dirty="0"/>
              <a:t>*</a:t>
            </a:r>
          </a:p>
        </p:txBody>
      </p:sp>
      <p:sp>
        <p:nvSpPr>
          <p:cNvPr id="15792" name="TextBox 15791">
            <a:extLst>
              <a:ext uri="{FF2B5EF4-FFF2-40B4-BE49-F238E27FC236}">
                <a16:creationId xmlns:a16="http://schemas.microsoft.com/office/drawing/2014/main" id="{2287CBC0-5316-5D92-F52C-B3037FE66485}"/>
              </a:ext>
            </a:extLst>
          </p:cNvPr>
          <p:cNvSpPr txBox="1"/>
          <p:nvPr/>
        </p:nvSpPr>
        <p:spPr>
          <a:xfrm>
            <a:off x="34190023" y="20648087"/>
            <a:ext cx="575491" cy="584775"/>
          </a:xfrm>
          <a:prstGeom prst="rect">
            <a:avLst/>
          </a:prstGeom>
          <a:noFill/>
        </p:spPr>
        <p:txBody>
          <a:bodyPr wrap="square" rtlCol="0">
            <a:spAutoFit/>
          </a:bodyPr>
          <a:lstStyle/>
          <a:p>
            <a:r>
              <a:rPr lang="en-US" sz="3200" dirty="0"/>
              <a:t>**</a:t>
            </a:r>
          </a:p>
        </p:txBody>
      </p:sp>
      <p:sp>
        <p:nvSpPr>
          <p:cNvPr id="15793" name="TextBox 15792">
            <a:extLst>
              <a:ext uri="{FF2B5EF4-FFF2-40B4-BE49-F238E27FC236}">
                <a16:creationId xmlns:a16="http://schemas.microsoft.com/office/drawing/2014/main" id="{65E415F6-2073-CEB1-9E5D-D0A6D1C2B97A}"/>
              </a:ext>
            </a:extLst>
          </p:cNvPr>
          <p:cNvSpPr txBox="1"/>
          <p:nvPr/>
        </p:nvSpPr>
        <p:spPr>
          <a:xfrm>
            <a:off x="36026305" y="20404796"/>
            <a:ext cx="344966" cy="584775"/>
          </a:xfrm>
          <a:prstGeom prst="rect">
            <a:avLst/>
          </a:prstGeom>
          <a:noFill/>
        </p:spPr>
        <p:txBody>
          <a:bodyPr wrap="none" rtlCol="0">
            <a:spAutoFit/>
          </a:bodyPr>
          <a:lstStyle/>
          <a:p>
            <a:r>
              <a:rPr lang="en-US" sz="3200" dirty="0"/>
              <a:t>*</a:t>
            </a:r>
          </a:p>
        </p:txBody>
      </p:sp>
      <p:sp>
        <p:nvSpPr>
          <p:cNvPr id="15799" name="TextBox 15798">
            <a:extLst>
              <a:ext uri="{FF2B5EF4-FFF2-40B4-BE49-F238E27FC236}">
                <a16:creationId xmlns:a16="http://schemas.microsoft.com/office/drawing/2014/main" id="{05327E0F-62C0-F8DF-6860-78A996B55E1E}"/>
              </a:ext>
            </a:extLst>
          </p:cNvPr>
          <p:cNvSpPr txBox="1"/>
          <p:nvPr/>
        </p:nvSpPr>
        <p:spPr>
          <a:xfrm>
            <a:off x="33515713" y="5384559"/>
            <a:ext cx="6842896" cy="1569660"/>
          </a:xfrm>
          <a:prstGeom prst="rect">
            <a:avLst/>
          </a:prstGeom>
          <a:noFill/>
        </p:spPr>
        <p:txBody>
          <a:bodyPr wrap="square" rtlCol="0">
            <a:spAutoFit/>
          </a:bodyPr>
          <a:lstStyle/>
          <a:p>
            <a:r>
              <a:rPr lang="en-US" sz="2400" b="0" dirty="0"/>
              <a:t>Outcome comparisons, MOMs vs. COMP, are shown in the Figures below.</a:t>
            </a:r>
            <a:r>
              <a:rPr lang="en-US" sz="2400" b="0" dirty="0">
                <a:cs typeface="Arial" panose="020B0604020202020204" pitchFamily="34" charset="0"/>
              </a:rPr>
              <a:t> MOMs data were adjusted either by diabetes type (in each race) or by both diabetes type and race (in all patients) </a:t>
            </a:r>
            <a:endParaRPr lang="en-US" sz="2400" b="0" dirty="0"/>
          </a:p>
        </p:txBody>
      </p:sp>
      <p:sp>
        <p:nvSpPr>
          <p:cNvPr id="14" name="TextBox 13">
            <a:extLst>
              <a:ext uri="{FF2B5EF4-FFF2-40B4-BE49-F238E27FC236}">
                <a16:creationId xmlns:a16="http://schemas.microsoft.com/office/drawing/2014/main" id="{9ABB258B-9EA2-8C21-C8A9-39A7A07162DC}"/>
              </a:ext>
            </a:extLst>
          </p:cNvPr>
          <p:cNvSpPr txBox="1"/>
          <p:nvPr/>
        </p:nvSpPr>
        <p:spPr>
          <a:xfrm>
            <a:off x="43388220" y="3857380"/>
            <a:ext cx="946093" cy="415498"/>
          </a:xfrm>
          <a:prstGeom prst="rect">
            <a:avLst/>
          </a:prstGeom>
          <a:solidFill>
            <a:schemeClr val="bg1"/>
          </a:solidFill>
        </p:spPr>
        <p:txBody>
          <a:bodyPr wrap="none" rtlCol="0">
            <a:spAutoFit/>
          </a:bodyPr>
          <a:lstStyle/>
          <a:p>
            <a:r>
              <a:rPr lang="en-US" dirty="0"/>
              <a:t>55.1%</a:t>
            </a:r>
          </a:p>
        </p:txBody>
      </p:sp>
      <p:sp>
        <p:nvSpPr>
          <p:cNvPr id="15" name="TextBox 14">
            <a:extLst>
              <a:ext uri="{FF2B5EF4-FFF2-40B4-BE49-F238E27FC236}">
                <a16:creationId xmlns:a16="http://schemas.microsoft.com/office/drawing/2014/main" id="{DAB66739-2B7B-A3DF-6191-8A183692B8CD}"/>
              </a:ext>
            </a:extLst>
          </p:cNvPr>
          <p:cNvSpPr txBox="1"/>
          <p:nvPr/>
        </p:nvSpPr>
        <p:spPr>
          <a:xfrm>
            <a:off x="44431744" y="4168910"/>
            <a:ext cx="946093" cy="415498"/>
          </a:xfrm>
          <a:prstGeom prst="rect">
            <a:avLst/>
          </a:prstGeom>
          <a:solidFill>
            <a:schemeClr val="bg1"/>
          </a:solidFill>
        </p:spPr>
        <p:txBody>
          <a:bodyPr wrap="none" rtlCol="0">
            <a:spAutoFit/>
          </a:bodyPr>
          <a:lstStyle/>
          <a:p>
            <a:r>
              <a:rPr lang="en-US" dirty="0"/>
              <a:t>47.7%</a:t>
            </a:r>
          </a:p>
        </p:txBody>
      </p:sp>
      <p:sp>
        <p:nvSpPr>
          <p:cNvPr id="16" name="TextBox 15">
            <a:extLst>
              <a:ext uri="{FF2B5EF4-FFF2-40B4-BE49-F238E27FC236}">
                <a16:creationId xmlns:a16="http://schemas.microsoft.com/office/drawing/2014/main" id="{7AC39F7B-1BD1-CF30-4AE0-D6FBC0EFA3C7}"/>
              </a:ext>
            </a:extLst>
          </p:cNvPr>
          <p:cNvSpPr txBox="1"/>
          <p:nvPr/>
        </p:nvSpPr>
        <p:spPr>
          <a:xfrm>
            <a:off x="44380953" y="8447812"/>
            <a:ext cx="946093" cy="415498"/>
          </a:xfrm>
          <a:prstGeom prst="rect">
            <a:avLst/>
          </a:prstGeom>
          <a:solidFill>
            <a:schemeClr val="bg1"/>
          </a:solidFill>
        </p:spPr>
        <p:txBody>
          <a:bodyPr wrap="none" rtlCol="0">
            <a:spAutoFit/>
          </a:bodyPr>
          <a:lstStyle/>
          <a:p>
            <a:r>
              <a:rPr lang="en-US" dirty="0"/>
              <a:t>20.0%</a:t>
            </a:r>
          </a:p>
        </p:txBody>
      </p:sp>
      <p:sp>
        <p:nvSpPr>
          <p:cNvPr id="18" name="TextBox 17">
            <a:extLst>
              <a:ext uri="{FF2B5EF4-FFF2-40B4-BE49-F238E27FC236}">
                <a16:creationId xmlns:a16="http://schemas.microsoft.com/office/drawing/2014/main" id="{BBC66723-9D32-3CFA-8B81-B690449A1641}"/>
              </a:ext>
            </a:extLst>
          </p:cNvPr>
          <p:cNvSpPr txBox="1"/>
          <p:nvPr/>
        </p:nvSpPr>
        <p:spPr>
          <a:xfrm>
            <a:off x="43542132" y="7684795"/>
            <a:ext cx="946093" cy="415498"/>
          </a:xfrm>
          <a:prstGeom prst="rect">
            <a:avLst/>
          </a:prstGeom>
          <a:solidFill>
            <a:schemeClr val="bg1"/>
          </a:solidFill>
        </p:spPr>
        <p:txBody>
          <a:bodyPr wrap="none" rtlCol="0">
            <a:spAutoFit/>
          </a:bodyPr>
          <a:lstStyle/>
          <a:p>
            <a:r>
              <a:rPr lang="en-US" dirty="0"/>
              <a:t>28.3%</a:t>
            </a:r>
          </a:p>
        </p:txBody>
      </p:sp>
      <p:pic>
        <p:nvPicPr>
          <p:cNvPr id="10" name="Picture 9">
            <a:extLst>
              <a:ext uri="{FF2B5EF4-FFF2-40B4-BE49-F238E27FC236}">
                <a16:creationId xmlns:a16="http://schemas.microsoft.com/office/drawing/2014/main" id="{2C06ACD8-D5F8-D575-98DE-17DE6C0F9AC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902604" y="4176080"/>
            <a:ext cx="3544116" cy="2340731"/>
          </a:xfrm>
          <a:prstGeom prst="rect">
            <a:avLst/>
          </a:prstGeom>
        </p:spPr>
      </p:pic>
      <p:grpSp>
        <p:nvGrpSpPr>
          <p:cNvPr id="23" name="Group 22">
            <a:extLst>
              <a:ext uri="{FF2B5EF4-FFF2-40B4-BE49-F238E27FC236}">
                <a16:creationId xmlns:a16="http://schemas.microsoft.com/office/drawing/2014/main" id="{3886C5F5-EBFC-351E-98EC-6D2705245512}"/>
              </a:ext>
            </a:extLst>
          </p:cNvPr>
          <p:cNvGrpSpPr/>
          <p:nvPr/>
        </p:nvGrpSpPr>
        <p:grpSpPr>
          <a:xfrm>
            <a:off x="15198358" y="4078241"/>
            <a:ext cx="6450771" cy="2357377"/>
            <a:chOff x="15198358" y="4078241"/>
            <a:chExt cx="6450771" cy="2357377"/>
          </a:xfrm>
        </p:grpSpPr>
        <p:sp>
          <p:nvSpPr>
            <p:cNvPr id="15710" name="TextBox 15709">
              <a:extLst>
                <a:ext uri="{FF2B5EF4-FFF2-40B4-BE49-F238E27FC236}">
                  <a16:creationId xmlns:a16="http://schemas.microsoft.com/office/drawing/2014/main" id="{6D2450B4-9BF4-52E1-D8FC-205EE999FE46}"/>
                </a:ext>
              </a:extLst>
            </p:cNvPr>
            <p:cNvSpPr txBox="1"/>
            <p:nvPr/>
          </p:nvSpPr>
          <p:spPr>
            <a:xfrm>
              <a:off x="15198358" y="4078241"/>
              <a:ext cx="1668667" cy="2357377"/>
            </a:xfrm>
            <a:prstGeom prst="rect">
              <a:avLst/>
            </a:prstGeom>
            <a:noFill/>
          </p:spPr>
          <p:txBody>
            <a:bodyPr wrap="square">
              <a:spAutoFit/>
            </a:bodyPr>
            <a:lstStyle/>
            <a:p>
              <a:pPr marL="0" marR="0">
                <a:lnSpc>
                  <a:spcPts val="3600"/>
                </a:lnSpc>
                <a:spcBef>
                  <a:spcPts val="0"/>
                </a:spcBef>
                <a:spcAft>
                  <a:spcPts val="0"/>
                </a:spcAft>
              </a:pPr>
              <a:r>
                <a:rPr lang="en-US" sz="2400" dirty="0">
                  <a:solidFill>
                    <a:srgbClr val="000000"/>
                  </a:solidFill>
                  <a:cs typeface="Arial" panose="020B0604020202020204" pitchFamily="34" charset="0"/>
                </a:rPr>
                <a:t>      &lt;18.5</a:t>
              </a:r>
            </a:p>
            <a:p>
              <a:pPr marL="0" marR="0">
                <a:lnSpc>
                  <a:spcPts val="3600"/>
                </a:lnSpc>
                <a:spcBef>
                  <a:spcPts val="0"/>
                </a:spcBef>
                <a:spcAft>
                  <a:spcPts val="0"/>
                </a:spcAft>
              </a:pPr>
              <a:r>
                <a:rPr lang="en-US" sz="2400" dirty="0">
                  <a:solidFill>
                    <a:srgbClr val="000000"/>
                  </a:solidFill>
                  <a:cs typeface="Arial" panose="020B0604020202020204" pitchFamily="34" charset="0"/>
                </a:rPr>
                <a:t>18.5-24.9</a:t>
              </a:r>
            </a:p>
            <a:p>
              <a:pPr marL="0" marR="0">
                <a:lnSpc>
                  <a:spcPts val="3600"/>
                </a:lnSpc>
                <a:spcBef>
                  <a:spcPts val="0"/>
                </a:spcBef>
                <a:spcAft>
                  <a:spcPts val="0"/>
                </a:spcAft>
              </a:pPr>
              <a:r>
                <a:rPr lang="en-US" sz="2400" dirty="0">
                  <a:solidFill>
                    <a:srgbClr val="000000"/>
                  </a:solidFill>
                  <a:cs typeface="Arial" panose="020B0604020202020204" pitchFamily="34" charset="0"/>
                </a:rPr>
                <a:t>25.0-29.9</a:t>
              </a:r>
            </a:p>
            <a:p>
              <a:pPr marL="0" marR="0">
                <a:lnSpc>
                  <a:spcPts val="3600"/>
                </a:lnSpc>
                <a:spcBef>
                  <a:spcPts val="0"/>
                </a:spcBef>
                <a:spcAft>
                  <a:spcPts val="0"/>
                </a:spcAft>
              </a:pPr>
              <a:r>
                <a:rPr lang="en-US" sz="2400" dirty="0">
                  <a:solidFill>
                    <a:srgbClr val="000000"/>
                  </a:solidFill>
                  <a:cs typeface="Arial" panose="020B0604020202020204" pitchFamily="34" charset="0"/>
                </a:rPr>
                <a:t>30.0-39.9</a:t>
              </a:r>
            </a:p>
            <a:p>
              <a:pPr marL="0" marR="0">
                <a:lnSpc>
                  <a:spcPts val="3600"/>
                </a:lnSpc>
                <a:spcBef>
                  <a:spcPts val="0"/>
                </a:spcBef>
                <a:spcAft>
                  <a:spcPts val="0"/>
                </a:spcAft>
              </a:pPr>
              <a:r>
                <a:rPr lang="en-US" sz="2400" dirty="0">
                  <a:solidFill>
                    <a:srgbClr val="000000"/>
                  </a:solidFill>
                  <a:cs typeface="Arial" panose="020B0604020202020204" pitchFamily="34" charset="0"/>
                </a:rPr>
                <a:t>      &gt;40.0</a:t>
              </a:r>
            </a:p>
          </p:txBody>
        </p:sp>
        <p:pic>
          <p:nvPicPr>
            <p:cNvPr id="20" name="Picture 19">
              <a:extLst>
                <a:ext uri="{FF2B5EF4-FFF2-40B4-BE49-F238E27FC236}">
                  <a16:creationId xmlns:a16="http://schemas.microsoft.com/office/drawing/2014/main" id="{2DC9786A-E3AA-301A-32CC-5ADB9C41A24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761819" y="4127336"/>
              <a:ext cx="4887310" cy="2286000"/>
            </a:xfrm>
            <a:prstGeom prst="rect">
              <a:avLst/>
            </a:prstGeom>
          </p:spPr>
        </p:pic>
      </p:grpSp>
      <p:pic>
        <p:nvPicPr>
          <p:cNvPr id="31" name="Picture 30">
            <a:extLst>
              <a:ext uri="{FF2B5EF4-FFF2-40B4-BE49-F238E27FC236}">
                <a16:creationId xmlns:a16="http://schemas.microsoft.com/office/drawing/2014/main" id="{6DCA6614-DF9B-FEBE-62D1-50222CF9A5A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104037" y="4114591"/>
            <a:ext cx="2944311" cy="2286000"/>
          </a:xfrm>
          <a:prstGeom prst="rect">
            <a:avLst/>
          </a:prstGeom>
        </p:spPr>
      </p:pic>
      <p:pic>
        <p:nvPicPr>
          <p:cNvPr id="15783" name="Picture 15782">
            <a:extLst>
              <a:ext uri="{FF2B5EF4-FFF2-40B4-BE49-F238E27FC236}">
                <a16:creationId xmlns:a16="http://schemas.microsoft.com/office/drawing/2014/main" id="{9D1A9EB8-3D7E-1622-05AC-866CD9C0855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1269563" y="7792495"/>
            <a:ext cx="2658380" cy="2134466"/>
          </a:xfrm>
          <a:prstGeom prst="rect">
            <a:avLst/>
          </a:prstGeom>
        </p:spPr>
      </p:pic>
      <p:pic>
        <p:nvPicPr>
          <p:cNvPr id="15795" name="Picture 15794">
            <a:extLst>
              <a:ext uri="{FF2B5EF4-FFF2-40B4-BE49-F238E27FC236}">
                <a16:creationId xmlns:a16="http://schemas.microsoft.com/office/drawing/2014/main" id="{6464C646-EACE-DA4C-0F13-C908BBAD3BE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144736" y="7542297"/>
            <a:ext cx="3505380" cy="2121009"/>
          </a:xfrm>
          <a:prstGeom prst="rect">
            <a:avLst/>
          </a:prstGeom>
        </p:spPr>
      </p:pic>
      <p:pic>
        <p:nvPicPr>
          <p:cNvPr id="15800" name="Picture 15799">
            <a:extLst>
              <a:ext uri="{FF2B5EF4-FFF2-40B4-BE49-F238E27FC236}">
                <a16:creationId xmlns:a16="http://schemas.microsoft.com/office/drawing/2014/main" id="{D3486810-5C72-C8B8-0D39-BD4E94E36D9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8991412" y="7602927"/>
            <a:ext cx="2538204" cy="2257779"/>
          </a:xfrm>
          <a:prstGeom prst="rect">
            <a:avLst/>
          </a:prstGeom>
        </p:spPr>
      </p:pic>
      <p:pic>
        <p:nvPicPr>
          <p:cNvPr id="4096" name="Picture 4095">
            <a:extLst>
              <a:ext uri="{FF2B5EF4-FFF2-40B4-BE49-F238E27FC236}">
                <a16:creationId xmlns:a16="http://schemas.microsoft.com/office/drawing/2014/main" id="{9731E797-AFDA-1CAF-EA13-E51B7AA3E50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7254392" y="20231066"/>
            <a:ext cx="8311911" cy="1781424"/>
          </a:xfrm>
          <a:prstGeom prst="rect">
            <a:avLst/>
          </a:prstGeom>
        </p:spPr>
      </p:pic>
      <p:pic>
        <p:nvPicPr>
          <p:cNvPr id="4098" name="Picture 4097">
            <a:extLst>
              <a:ext uri="{FF2B5EF4-FFF2-40B4-BE49-F238E27FC236}">
                <a16:creationId xmlns:a16="http://schemas.microsoft.com/office/drawing/2014/main" id="{FE29C90A-7C43-D590-E992-F8490ABD8469}"/>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7150932" y="22197015"/>
            <a:ext cx="8530169" cy="1501185"/>
          </a:xfrm>
          <a:prstGeom prst="rect">
            <a:avLst/>
          </a:prstGeom>
        </p:spPr>
      </p:pic>
      <p:pic>
        <p:nvPicPr>
          <p:cNvPr id="4100" name="Picture 4099">
            <a:extLst>
              <a:ext uri="{FF2B5EF4-FFF2-40B4-BE49-F238E27FC236}">
                <a16:creationId xmlns:a16="http://schemas.microsoft.com/office/drawing/2014/main" id="{F99A4E57-83C1-083D-4D64-F83C334749F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777350" y="20401493"/>
            <a:ext cx="3900717" cy="3333045"/>
          </a:xfrm>
          <a:prstGeom prst="rect">
            <a:avLst/>
          </a:prstGeom>
        </p:spPr>
      </p:pic>
      <p:pic>
        <p:nvPicPr>
          <p:cNvPr id="4102" name="Picture 4101">
            <a:extLst>
              <a:ext uri="{FF2B5EF4-FFF2-40B4-BE49-F238E27FC236}">
                <a16:creationId xmlns:a16="http://schemas.microsoft.com/office/drawing/2014/main" id="{B5768F3B-E239-021F-13DC-80F92EEC66DB}"/>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6873331" y="3586019"/>
            <a:ext cx="6144480" cy="4080967"/>
          </a:xfrm>
          <a:prstGeom prst="rect">
            <a:avLst/>
          </a:prstGeom>
        </p:spPr>
      </p:pic>
      <p:sp>
        <p:nvSpPr>
          <p:cNvPr id="4107" name="TextBox 4106">
            <a:extLst>
              <a:ext uri="{FF2B5EF4-FFF2-40B4-BE49-F238E27FC236}">
                <a16:creationId xmlns:a16="http://schemas.microsoft.com/office/drawing/2014/main" id="{E10B293B-2304-9939-1031-854A8E1E058F}"/>
              </a:ext>
            </a:extLst>
          </p:cNvPr>
          <p:cNvSpPr txBox="1"/>
          <p:nvPr/>
        </p:nvSpPr>
        <p:spPr>
          <a:xfrm>
            <a:off x="30218714" y="9733221"/>
            <a:ext cx="840295" cy="338554"/>
          </a:xfrm>
          <a:prstGeom prst="rect">
            <a:avLst/>
          </a:prstGeom>
          <a:noFill/>
        </p:spPr>
        <p:txBody>
          <a:bodyPr wrap="none" rtlCol="0">
            <a:spAutoFit/>
          </a:bodyPr>
          <a:lstStyle/>
          <a:p>
            <a:r>
              <a:rPr lang="en-US" sz="1600" dirty="0"/>
              <a:t>P=0.08</a:t>
            </a:r>
          </a:p>
        </p:txBody>
      </p:sp>
      <p:sp>
        <p:nvSpPr>
          <p:cNvPr id="4125" name="TextBox 4124">
            <a:extLst>
              <a:ext uri="{FF2B5EF4-FFF2-40B4-BE49-F238E27FC236}">
                <a16:creationId xmlns:a16="http://schemas.microsoft.com/office/drawing/2014/main" id="{5EF466F8-2CD1-6F3B-4589-3E8E776F2C00}"/>
              </a:ext>
            </a:extLst>
          </p:cNvPr>
          <p:cNvSpPr txBox="1"/>
          <p:nvPr/>
        </p:nvSpPr>
        <p:spPr>
          <a:xfrm>
            <a:off x="37723073" y="20678487"/>
            <a:ext cx="505267" cy="584775"/>
          </a:xfrm>
          <a:prstGeom prst="rect">
            <a:avLst/>
          </a:prstGeom>
          <a:noFill/>
        </p:spPr>
        <p:txBody>
          <a:bodyPr wrap="none" rtlCol="0">
            <a:spAutoFit/>
          </a:bodyPr>
          <a:lstStyle/>
          <a:p>
            <a:r>
              <a:rPr lang="en-US" sz="3200" dirty="0"/>
              <a:t>**</a:t>
            </a:r>
          </a:p>
        </p:txBody>
      </p:sp>
      <p:sp>
        <p:nvSpPr>
          <p:cNvPr id="4126" name="TextBox 4125">
            <a:extLst>
              <a:ext uri="{FF2B5EF4-FFF2-40B4-BE49-F238E27FC236}">
                <a16:creationId xmlns:a16="http://schemas.microsoft.com/office/drawing/2014/main" id="{10DA2795-12F6-ECF4-F815-94609A1E81CD}"/>
              </a:ext>
            </a:extLst>
          </p:cNvPr>
          <p:cNvSpPr txBox="1"/>
          <p:nvPr/>
        </p:nvSpPr>
        <p:spPr>
          <a:xfrm>
            <a:off x="39547621" y="20945577"/>
            <a:ext cx="505267" cy="584775"/>
          </a:xfrm>
          <a:prstGeom prst="rect">
            <a:avLst/>
          </a:prstGeom>
          <a:noFill/>
        </p:spPr>
        <p:txBody>
          <a:bodyPr wrap="none" rtlCol="0">
            <a:spAutoFit/>
          </a:bodyPr>
          <a:lstStyle/>
          <a:p>
            <a:r>
              <a:rPr lang="en-US" sz="3200" dirty="0"/>
              <a:t>**</a:t>
            </a:r>
          </a:p>
        </p:txBody>
      </p:sp>
      <p:sp>
        <p:nvSpPr>
          <p:cNvPr id="4134" name="TextBox 4133">
            <a:extLst>
              <a:ext uri="{FF2B5EF4-FFF2-40B4-BE49-F238E27FC236}">
                <a16:creationId xmlns:a16="http://schemas.microsoft.com/office/drawing/2014/main" id="{75398A1C-7B72-E180-2B1B-93348C434BBE}"/>
              </a:ext>
            </a:extLst>
          </p:cNvPr>
          <p:cNvSpPr txBox="1"/>
          <p:nvPr/>
        </p:nvSpPr>
        <p:spPr>
          <a:xfrm>
            <a:off x="41160001" y="18724462"/>
            <a:ext cx="10041633" cy="4985980"/>
          </a:xfrm>
          <a:prstGeom prst="rect">
            <a:avLst/>
          </a:prstGeom>
          <a:noFill/>
        </p:spPr>
        <p:txBody>
          <a:bodyPr wrap="square">
            <a:spAutoFit/>
          </a:bodyPr>
          <a:lstStyle/>
          <a:p>
            <a:r>
              <a:rPr lang="en-US" dirty="0"/>
              <a:t>Medical University of South Carolina : </a:t>
            </a:r>
            <a:r>
              <a:rPr lang="en-US" b="0" dirty="0"/>
              <a:t>Meghan Blanchette, RN Ryan Cuff, MD Matthew Finneran, MD Constance Guille, MD Barbara Head, MD Donna Johnson, MD Elizabeth Johnson, RD Harsha Karanchi, MD Emily Kobus, NP-C, APRN Aundrea </a:t>
            </a:r>
            <a:r>
              <a:rPr lang="en-US" b="0" dirty="0" err="1"/>
              <a:t>Loftley</a:t>
            </a:r>
            <a:r>
              <a:rPr lang="en-US" b="0" dirty="0"/>
              <a:t>, MD Joye Louie, MPH James McElligott, MD Joni Nelson, PhD Angel Payton-Harmon, MSW Emily Rosenberg, MD Edith Williams, PhD</a:t>
            </a:r>
          </a:p>
          <a:p>
            <a:endParaRPr lang="en-US" sz="800" b="0" dirty="0"/>
          </a:p>
          <a:p>
            <a:r>
              <a:rPr lang="en-US" dirty="0"/>
              <a:t>Prisma Health Midlands </a:t>
            </a:r>
            <a:r>
              <a:rPr lang="en-US" b="0" dirty="0"/>
              <a:t>Delaine Barefoot, RDMS Vanessa Bradford, PSR Tracey Campbell, RD Kathryn </a:t>
            </a:r>
            <a:r>
              <a:rPr lang="en-US" b="0" dirty="0" err="1"/>
              <a:t>Capan</a:t>
            </a:r>
            <a:r>
              <a:rPr lang="en-US" b="0" dirty="0"/>
              <a:t>, FNP Ashia Culler, PSR Mitzi Epting, MS Kristina Huggins, CMA Julia Kimsey, MSN </a:t>
            </a:r>
            <a:r>
              <a:rPr lang="en-US" b="0" dirty="0" err="1"/>
              <a:t>Jihong</a:t>
            </a:r>
            <a:r>
              <a:rPr lang="en-US" b="0" dirty="0"/>
              <a:t> Liu, PhD Dorothy Mclean, CHW Tonya Seawright, CHW Amanda Tindal, RN Susan West, RN.</a:t>
            </a:r>
          </a:p>
          <a:p>
            <a:endParaRPr lang="en-US" sz="800" b="0" dirty="0"/>
          </a:p>
          <a:p>
            <a:r>
              <a:rPr lang="en-US" dirty="0"/>
              <a:t>Prisma Health Upstate: </a:t>
            </a:r>
            <a:r>
              <a:rPr lang="en-US" b="0" dirty="0"/>
              <a:t>David Londono Acevedo, CCHW Johanna Bruen, RDN Linda Perez-Cano, RN Kathy Fincher, RD Casey Fiocchi, RD Kathryn Hunt, RN Sharon Keiser, MD Alexis Kelly, BS Emma Klipstein, RN Jessica Odom, PharmD Patti Parker, RN Danny Pasko, MD Pamela Schult, NP Michelle Stancil, RN Sandra Weber, MD Donna West, RN .</a:t>
            </a:r>
          </a:p>
          <a:p>
            <a:endParaRPr lang="en-US" sz="800" b="0" dirty="0"/>
          </a:p>
        </p:txBody>
      </p:sp>
      <p:pic>
        <p:nvPicPr>
          <p:cNvPr id="12" name="Picture 11">
            <a:extLst>
              <a:ext uri="{FF2B5EF4-FFF2-40B4-BE49-F238E27FC236}">
                <a16:creationId xmlns:a16="http://schemas.microsoft.com/office/drawing/2014/main" id="{220B4737-A129-CA33-0DC7-813858D9B17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8877863" y="11644133"/>
            <a:ext cx="3060857" cy="2495678"/>
          </a:xfrm>
          <a:prstGeom prst="rect">
            <a:avLst/>
          </a:prstGeom>
        </p:spPr>
      </p:pic>
      <p:pic>
        <p:nvPicPr>
          <p:cNvPr id="27" name="Picture 26">
            <a:extLst>
              <a:ext uri="{FF2B5EF4-FFF2-40B4-BE49-F238E27FC236}">
                <a16:creationId xmlns:a16="http://schemas.microsoft.com/office/drawing/2014/main" id="{3CAFEEE4-B707-3F7F-1FC2-8FDAA84C9984}"/>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2712374" y="11765440"/>
            <a:ext cx="3162463" cy="2273417"/>
          </a:xfrm>
          <a:prstGeom prst="rect">
            <a:avLst/>
          </a:prstGeom>
        </p:spPr>
      </p:pic>
      <p:sp>
        <p:nvSpPr>
          <p:cNvPr id="28" name="TextBox 27">
            <a:extLst>
              <a:ext uri="{FF2B5EF4-FFF2-40B4-BE49-F238E27FC236}">
                <a16:creationId xmlns:a16="http://schemas.microsoft.com/office/drawing/2014/main" id="{B5950FA0-8CAF-1BB6-4504-81048170CFA4}"/>
              </a:ext>
            </a:extLst>
          </p:cNvPr>
          <p:cNvSpPr txBox="1"/>
          <p:nvPr/>
        </p:nvSpPr>
        <p:spPr>
          <a:xfrm>
            <a:off x="21424474" y="9964377"/>
            <a:ext cx="404278" cy="769441"/>
          </a:xfrm>
          <a:prstGeom prst="rect">
            <a:avLst/>
          </a:prstGeom>
          <a:noFill/>
        </p:spPr>
        <p:txBody>
          <a:bodyPr wrap="none" rtlCol="0">
            <a:spAutoFit/>
          </a:bodyPr>
          <a:lstStyle/>
          <a:p>
            <a:r>
              <a:rPr lang="en-US" sz="4400" dirty="0">
                <a:solidFill>
                  <a:schemeClr val="bg1"/>
                </a:solidFill>
              </a:rPr>
              <a:t>*</a:t>
            </a:r>
          </a:p>
        </p:txBody>
      </p:sp>
      <p:sp>
        <p:nvSpPr>
          <p:cNvPr id="29" name="TextBox 28">
            <a:extLst>
              <a:ext uri="{FF2B5EF4-FFF2-40B4-BE49-F238E27FC236}">
                <a16:creationId xmlns:a16="http://schemas.microsoft.com/office/drawing/2014/main" id="{0C34A872-626E-C562-92CE-24F2D0211868}"/>
              </a:ext>
            </a:extLst>
          </p:cNvPr>
          <p:cNvSpPr txBox="1"/>
          <p:nvPr/>
        </p:nvSpPr>
        <p:spPr>
          <a:xfrm>
            <a:off x="11052178" y="13763490"/>
            <a:ext cx="14329436" cy="1200329"/>
          </a:xfrm>
          <a:prstGeom prst="rect">
            <a:avLst/>
          </a:prstGeom>
          <a:noFill/>
        </p:spPr>
        <p:txBody>
          <a:bodyPr wrap="none" rtlCol="0">
            <a:spAutoFit/>
          </a:bodyPr>
          <a:lstStyle/>
          <a:p>
            <a:endParaRPr lang="en-US" sz="2400" b="0" dirty="0"/>
          </a:p>
          <a:p>
            <a:r>
              <a:rPr lang="en-US" sz="2400" b="0" dirty="0"/>
              <a:t>  Mental health and retinal screening only include 2022-2023; 2024 data is pending.</a:t>
            </a:r>
          </a:p>
          <a:p>
            <a:r>
              <a:rPr lang="en-US" sz="2400" b="0" dirty="0"/>
              <a:t>  CGM and PP data exclude A1GDM, MUSC telemedicine, and Prisma MFM patients due to limited data</a:t>
            </a:r>
          </a:p>
        </p:txBody>
      </p:sp>
      <p:sp>
        <p:nvSpPr>
          <p:cNvPr id="15786" name="TextBox 15785">
            <a:extLst>
              <a:ext uri="{FF2B5EF4-FFF2-40B4-BE49-F238E27FC236}">
                <a16:creationId xmlns:a16="http://schemas.microsoft.com/office/drawing/2014/main" id="{A7AF84AE-7957-0D29-A7EB-93CD02E07D85}"/>
              </a:ext>
            </a:extLst>
          </p:cNvPr>
          <p:cNvSpPr txBox="1"/>
          <p:nvPr/>
        </p:nvSpPr>
        <p:spPr>
          <a:xfrm>
            <a:off x="10898693" y="14050419"/>
            <a:ext cx="385042" cy="707886"/>
          </a:xfrm>
          <a:prstGeom prst="rect">
            <a:avLst/>
          </a:prstGeom>
          <a:noFill/>
        </p:spPr>
        <p:txBody>
          <a:bodyPr wrap="none" rtlCol="0">
            <a:spAutoFit/>
          </a:bodyPr>
          <a:lstStyle/>
          <a:p>
            <a:r>
              <a:rPr lang="en-US" sz="4000" dirty="0"/>
              <a:t>*</a:t>
            </a:r>
          </a:p>
        </p:txBody>
      </p:sp>
      <p:sp>
        <p:nvSpPr>
          <p:cNvPr id="3" name="TextBox 2">
            <a:extLst>
              <a:ext uri="{FF2B5EF4-FFF2-40B4-BE49-F238E27FC236}">
                <a16:creationId xmlns:a16="http://schemas.microsoft.com/office/drawing/2014/main" id="{E0C65735-46D1-4B8C-08FC-55AAD17D109F}"/>
              </a:ext>
            </a:extLst>
          </p:cNvPr>
          <p:cNvSpPr txBox="1"/>
          <p:nvPr/>
        </p:nvSpPr>
        <p:spPr>
          <a:xfrm>
            <a:off x="36020365" y="9673356"/>
            <a:ext cx="701201" cy="584775"/>
          </a:xfrm>
          <a:prstGeom prst="rect">
            <a:avLst/>
          </a:prstGeom>
          <a:noFill/>
        </p:spPr>
        <p:txBody>
          <a:bodyPr wrap="square" rtlCol="0">
            <a:spAutoFit/>
          </a:bodyPr>
          <a:lstStyle/>
          <a:p>
            <a:r>
              <a:rPr lang="en-US" sz="3200" dirty="0"/>
              <a:t>**</a:t>
            </a:r>
          </a:p>
        </p:txBody>
      </p:sp>
      <p:sp>
        <p:nvSpPr>
          <p:cNvPr id="4" name="TextBox 3">
            <a:extLst>
              <a:ext uri="{FF2B5EF4-FFF2-40B4-BE49-F238E27FC236}">
                <a16:creationId xmlns:a16="http://schemas.microsoft.com/office/drawing/2014/main" id="{057D5CA5-FB57-5A20-F13C-DC6C29758BE0}"/>
              </a:ext>
            </a:extLst>
          </p:cNvPr>
          <p:cNvSpPr txBox="1"/>
          <p:nvPr/>
        </p:nvSpPr>
        <p:spPr>
          <a:xfrm>
            <a:off x="37775369" y="10045205"/>
            <a:ext cx="701201" cy="584775"/>
          </a:xfrm>
          <a:prstGeom prst="rect">
            <a:avLst/>
          </a:prstGeom>
          <a:noFill/>
        </p:spPr>
        <p:txBody>
          <a:bodyPr wrap="square" rtlCol="0">
            <a:spAutoFit/>
          </a:bodyPr>
          <a:lstStyle/>
          <a:p>
            <a:r>
              <a:rPr lang="en-US" sz="3200" dirty="0"/>
              <a:t>**</a:t>
            </a:r>
          </a:p>
        </p:txBody>
      </p:sp>
      <p:sp>
        <p:nvSpPr>
          <p:cNvPr id="5" name="TextBox 4">
            <a:extLst>
              <a:ext uri="{FF2B5EF4-FFF2-40B4-BE49-F238E27FC236}">
                <a16:creationId xmlns:a16="http://schemas.microsoft.com/office/drawing/2014/main" id="{9ACC9F09-443A-B057-4B54-3E91AECE39CF}"/>
              </a:ext>
            </a:extLst>
          </p:cNvPr>
          <p:cNvSpPr txBox="1"/>
          <p:nvPr/>
        </p:nvSpPr>
        <p:spPr>
          <a:xfrm>
            <a:off x="39522866" y="10508800"/>
            <a:ext cx="701201" cy="584775"/>
          </a:xfrm>
          <a:prstGeom prst="rect">
            <a:avLst/>
          </a:prstGeom>
          <a:noFill/>
        </p:spPr>
        <p:txBody>
          <a:bodyPr wrap="square" rtlCol="0">
            <a:spAutoFit/>
          </a:bodyPr>
          <a:lstStyle/>
          <a:p>
            <a:r>
              <a:rPr lang="en-US" sz="3200" dirty="0"/>
              <a:t>**</a:t>
            </a:r>
          </a:p>
        </p:txBody>
      </p:sp>
      <p:sp>
        <p:nvSpPr>
          <p:cNvPr id="8" name="TextBox 7">
            <a:extLst>
              <a:ext uri="{FF2B5EF4-FFF2-40B4-BE49-F238E27FC236}">
                <a16:creationId xmlns:a16="http://schemas.microsoft.com/office/drawing/2014/main" id="{5A728EB2-4D96-26D4-CCC1-919DB6140AF2}"/>
              </a:ext>
            </a:extLst>
          </p:cNvPr>
          <p:cNvSpPr txBox="1"/>
          <p:nvPr/>
        </p:nvSpPr>
        <p:spPr>
          <a:xfrm>
            <a:off x="27037760" y="13438906"/>
            <a:ext cx="701201" cy="584775"/>
          </a:xfrm>
          <a:prstGeom prst="rect">
            <a:avLst/>
          </a:prstGeom>
          <a:noFill/>
        </p:spPr>
        <p:txBody>
          <a:bodyPr wrap="square" rtlCol="0">
            <a:spAutoFit/>
          </a:bodyPr>
          <a:lstStyle/>
          <a:p>
            <a:r>
              <a:rPr lang="en-US" sz="3200" dirty="0"/>
              <a:t>**</a:t>
            </a:r>
          </a:p>
        </p:txBody>
      </p:sp>
      <p:sp>
        <p:nvSpPr>
          <p:cNvPr id="9" name="TextBox 8">
            <a:extLst>
              <a:ext uri="{FF2B5EF4-FFF2-40B4-BE49-F238E27FC236}">
                <a16:creationId xmlns:a16="http://schemas.microsoft.com/office/drawing/2014/main" id="{2D83C720-99A2-08DF-0EE3-0532CFC23A7D}"/>
              </a:ext>
            </a:extLst>
          </p:cNvPr>
          <p:cNvSpPr txBox="1"/>
          <p:nvPr/>
        </p:nvSpPr>
        <p:spPr>
          <a:xfrm>
            <a:off x="28883753" y="13438906"/>
            <a:ext cx="701201" cy="584775"/>
          </a:xfrm>
          <a:prstGeom prst="rect">
            <a:avLst/>
          </a:prstGeom>
          <a:noFill/>
        </p:spPr>
        <p:txBody>
          <a:bodyPr wrap="square" rtlCol="0">
            <a:spAutoFit/>
          </a:bodyPr>
          <a:lstStyle/>
          <a:p>
            <a:r>
              <a:rPr lang="en-US" sz="3200" dirty="0"/>
              <a:t>**</a:t>
            </a:r>
          </a:p>
        </p:txBody>
      </p:sp>
      <p:sp>
        <p:nvSpPr>
          <p:cNvPr id="11" name="TextBox 10">
            <a:extLst>
              <a:ext uri="{FF2B5EF4-FFF2-40B4-BE49-F238E27FC236}">
                <a16:creationId xmlns:a16="http://schemas.microsoft.com/office/drawing/2014/main" id="{4E2D4CD5-922C-38A8-B919-D9CE4831F28A}"/>
              </a:ext>
            </a:extLst>
          </p:cNvPr>
          <p:cNvSpPr txBox="1"/>
          <p:nvPr/>
        </p:nvSpPr>
        <p:spPr>
          <a:xfrm>
            <a:off x="30577331" y="13438906"/>
            <a:ext cx="701201" cy="584775"/>
          </a:xfrm>
          <a:prstGeom prst="rect">
            <a:avLst/>
          </a:prstGeom>
          <a:noFill/>
        </p:spPr>
        <p:txBody>
          <a:bodyPr wrap="square" rtlCol="0">
            <a:spAutoFit/>
          </a:bodyPr>
          <a:lstStyle/>
          <a:p>
            <a:r>
              <a:rPr lang="en-US" sz="3200" dirty="0"/>
              <a:t>**</a:t>
            </a:r>
          </a:p>
        </p:txBody>
      </p:sp>
      <p:sp>
        <p:nvSpPr>
          <p:cNvPr id="19" name="TextBox 18">
            <a:extLst>
              <a:ext uri="{FF2B5EF4-FFF2-40B4-BE49-F238E27FC236}">
                <a16:creationId xmlns:a16="http://schemas.microsoft.com/office/drawing/2014/main" id="{1EC7D935-C8AA-29BC-C029-1E35DDCE341C}"/>
              </a:ext>
            </a:extLst>
          </p:cNvPr>
          <p:cNvSpPr txBox="1"/>
          <p:nvPr/>
        </p:nvSpPr>
        <p:spPr>
          <a:xfrm>
            <a:off x="32366230" y="13438906"/>
            <a:ext cx="701201" cy="584775"/>
          </a:xfrm>
          <a:prstGeom prst="rect">
            <a:avLst/>
          </a:prstGeom>
          <a:noFill/>
        </p:spPr>
        <p:txBody>
          <a:bodyPr wrap="square" rtlCol="0">
            <a:spAutoFit/>
          </a:bodyPr>
          <a:lstStyle/>
          <a:p>
            <a:r>
              <a:rPr lang="en-US" sz="3200" dirty="0"/>
              <a:t>**</a:t>
            </a:r>
          </a:p>
        </p:txBody>
      </p:sp>
      <p:sp>
        <p:nvSpPr>
          <p:cNvPr id="15778" name="TextBox 15777">
            <a:extLst>
              <a:ext uri="{FF2B5EF4-FFF2-40B4-BE49-F238E27FC236}">
                <a16:creationId xmlns:a16="http://schemas.microsoft.com/office/drawing/2014/main" id="{C589D17B-0D13-23E6-32B9-2A8DF970AF34}"/>
              </a:ext>
            </a:extLst>
          </p:cNvPr>
          <p:cNvSpPr txBox="1"/>
          <p:nvPr/>
        </p:nvSpPr>
        <p:spPr>
          <a:xfrm>
            <a:off x="11788201" y="7130230"/>
            <a:ext cx="2186817" cy="461665"/>
          </a:xfrm>
          <a:prstGeom prst="rect">
            <a:avLst/>
          </a:prstGeom>
          <a:noFill/>
        </p:spPr>
        <p:txBody>
          <a:bodyPr wrap="none" rtlCol="0" anchor="ctr">
            <a:spAutoFit/>
          </a:bodyPr>
          <a:lstStyle/>
          <a:p>
            <a:r>
              <a:rPr lang="en-US" altLang="zh-CN" sz="2400" dirty="0">
                <a:cs typeface="Arial" panose="020B0604020202020204" pitchFamily="34" charset="0"/>
              </a:rPr>
              <a:t>Diabetes type</a:t>
            </a:r>
            <a:endParaRPr lang="en-US" dirty="0">
              <a:cs typeface="Arial" panose="020B0604020202020204" pitchFamily="34" charset="0"/>
            </a:endParaRPr>
          </a:p>
        </p:txBody>
      </p:sp>
      <p:pic>
        <p:nvPicPr>
          <p:cNvPr id="15788" name="Picture 15787">
            <a:extLst>
              <a:ext uri="{FF2B5EF4-FFF2-40B4-BE49-F238E27FC236}">
                <a16:creationId xmlns:a16="http://schemas.microsoft.com/office/drawing/2014/main" id="{5BD7F296-DE47-F4A5-7242-19A51F487DEB}"/>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3652127" y="16371344"/>
            <a:ext cx="6858000" cy="2338615"/>
          </a:xfrm>
          <a:prstGeom prst="rect">
            <a:avLst/>
          </a:prstGeom>
          <a:ln>
            <a:solidFill>
              <a:schemeClr val="accent1"/>
            </a:solidFill>
          </a:ln>
        </p:spPr>
      </p:pic>
      <p:sp>
        <p:nvSpPr>
          <p:cNvPr id="15789" name="TextBox 15788">
            <a:extLst>
              <a:ext uri="{FF2B5EF4-FFF2-40B4-BE49-F238E27FC236}">
                <a16:creationId xmlns:a16="http://schemas.microsoft.com/office/drawing/2014/main" id="{DFCB7B01-0656-38F8-FBB9-C9C473D8507F}"/>
              </a:ext>
            </a:extLst>
          </p:cNvPr>
          <p:cNvSpPr txBox="1"/>
          <p:nvPr/>
        </p:nvSpPr>
        <p:spPr>
          <a:xfrm>
            <a:off x="34263161" y="17136449"/>
            <a:ext cx="505267" cy="584775"/>
          </a:xfrm>
          <a:prstGeom prst="rect">
            <a:avLst/>
          </a:prstGeom>
          <a:noFill/>
        </p:spPr>
        <p:txBody>
          <a:bodyPr wrap="none" rtlCol="0">
            <a:spAutoFit/>
          </a:bodyPr>
          <a:lstStyle/>
          <a:p>
            <a:r>
              <a:rPr lang="en-US" sz="3200" dirty="0"/>
              <a:t>**</a:t>
            </a:r>
          </a:p>
        </p:txBody>
      </p:sp>
      <p:sp>
        <p:nvSpPr>
          <p:cNvPr id="15790" name="TextBox 15789">
            <a:extLst>
              <a:ext uri="{FF2B5EF4-FFF2-40B4-BE49-F238E27FC236}">
                <a16:creationId xmlns:a16="http://schemas.microsoft.com/office/drawing/2014/main" id="{EA0D440B-8930-7ED3-FA15-5B671EFC5276}"/>
              </a:ext>
            </a:extLst>
          </p:cNvPr>
          <p:cNvSpPr txBox="1"/>
          <p:nvPr/>
        </p:nvSpPr>
        <p:spPr>
          <a:xfrm>
            <a:off x="36057910" y="16832228"/>
            <a:ext cx="840295" cy="338554"/>
          </a:xfrm>
          <a:prstGeom prst="rect">
            <a:avLst/>
          </a:prstGeom>
          <a:noFill/>
        </p:spPr>
        <p:txBody>
          <a:bodyPr wrap="none" rtlCol="0">
            <a:spAutoFit/>
          </a:bodyPr>
          <a:lstStyle/>
          <a:p>
            <a:r>
              <a:rPr lang="en-US" sz="1600" dirty="0"/>
              <a:t>P=0.06</a:t>
            </a:r>
          </a:p>
        </p:txBody>
      </p:sp>
      <p:sp>
        <p:nvSpPr>
          <p:cNvPr id="2" name="TextBox 1">
            <a:extLst>
              <a:ext uri="{FF2B5EF4-FFF2-40B4-BE49-F238E27FC236}">
                <a16:creationId xmlns:a16="http://schemas.microsoft.com/office/drawing/2014/main" id="{CF651DF5-8802-2F4E-4EF2-A56F4D077B75}"/>
              </a:ext>
            </a:extLst>
          </p:cNvPr>
          <p:cNvSpPr txBox="1"/>
          <p:nvPr/>
        </p:nvSpPr>
        <p:spPr>
          <a:xfrm>
            <a:off x="1994977" y="1002329"/>
            <a:ext cx="37254466" cy="458780"/>
          </a:xfrm>
          <a:prstGeom prst="rect">
            <a:avLst/>
          </a:prstGeom>
          <a:noFill/>
        </p:spPr>
        <p:txBody>
          <a:bodyPr wrap="square">
            <a:spAutoFit/>
          </a:bodyPr>
          <a:lstStyle/>
          <a:p>
            <a:pPr>
              <a:lnSpc>
                <a:spcPct val="107000"/>
              </a:lnSpc>
              <a:spcBef>
                <a:spcPts val="0"/>
              </a:spcBef>
              <a:spcAft>
                <a:spcPts val="660"/>
              </a:spcAft>
            </a:pPr>
            <a:r>
              <a:rPr lang="en-US" sz="2400" dirty="0">
                <a:solidFill>
                  <a:srgbClr val="000000"/>
                </a:solidFill>
                <a:ea typeface="DengXian" panose="02010600030101010101" pitchFamily="2" charset="-122"/>
                <a:cs typeface="Arial" panose="020B0604020202020204" pitchFamily="34" charset="0"/>
              </a:rPr>
              <a:t>Dongxu Fu </a:t>
            </a:r>
            <a:r>
              <a:rPr lang="en-US" sz="2400" baseline="30000" dirty="0">
                <a:solidFill>
                  <a:srgbClr val="000000"/>
                </a:solidFill>
                <a:ea typeface="DengXian" panose="02010600030101010101" pitchFamily="2" charset="-122"/>
                <a:cs typeface="Arial" panose="020B0604020202020204" pitchFamily="34" charset="0"/>
              </a:rPr>
              <a:t>1,2</a:t>
            </a:r>
            <a:r>
              <a:rPr lang="en-US" sz="2400" dirty="0">
                <a:solidFill>
                  <a:srgbClr val="000000"/>
                </a:solidFill>
                <a:ea typeface="DengXian" panose="02010600030101010101" pitchFamily="2" charset="-122"/>
                <a:cs typeface="Arial" panose="020B0604020202020204" pitchFamily="34" charset="0"/>
              </a:rPr>
              <a:t>, Misti Leyva</a:t>
            </a:r>
            <a:r>
              <a:rPr lang="en-US" sz="2400" baseline="30000" dirty="0">
                <a:solidFill>
                  <a:srgbClr val="000000"/>
                </a:solidFill>
                <a:ea typeface="DengXian" panose="02010600030101010101" pitchFamily="2" charset="-122"/>
                <a:cs typeface="Arial" panose="020B0604020202020204" pitchFamily="34" charset="0"/>
              </a:rPr>
              <a:t>1,2</a:t>
            </a:r>
            <a:r>
              <a:rPr lang="en-US" sz="2400" dirty="0">
                <a:solidFill>
                  <a:srgbClr val="000000"/>
                </a:solidFill>
                <a:ea typeface="DengXian" panose="02010600030101010101" pitchFamily="2" charset="-122"/>
                <a:cs typeface="Arial" panose="020B0604020202020204" pitchFamily="34" charset="0"/>
              </a:rPr>
              <a:t>, Megan Schellinger</a:t>
            </a:r>
            <a:r>
              <a:rPr lang="en-US" sz="2400" baseline="30000" dirty="0">
                <a:solidFill>
                  <a:srgbClr val="000000"/>
                </a:solidFill>
                <a:ea typeface="DengXian" panose="02010600030101010101" pitchFamily="2" charset="-122"/>
                <a:cs typeface="Arial" panose="020B0604020202020204" pitchFamily="34" charset="0"/>
              </a:rPr>
              <a:t>3</a:t>
            </a:r>
            <a:r>
              <a:rPr lang="en-US" sz="2400" dirty="0">
                <a:solidFill>
                  <a:srgbClr val="000000"/>
                </a:solidFill>
                <a:ea typeface="DengXian" panose="02010600030101010101" pitchFamily="2" charset="-122"/>
                <a:cs typeface="Arial" panose="020B0604020202020204" pitchFamily="34" charset="0"/>
              </a:rPr>
              <a:t>, Berry Campbell</a:t>
            </a:r>
            <a:r>
              <a:rPr lang="en-US" sz="2400" baseline="30000" dirty="0">
                <a:solidFill>
                  <a:srgbClr val="000000"/>
                </a:solidFill>
                <a:ea typeface="DengXian" panose="02010600030101010101" pitchFamily="2" charset="-122"/>
                <a:cs typeface="Arial" panose="020B0604020202020204" pitchFamily="34" charset="0"/>
              </a:rPr>
              <a:t>3</a:t>
            </a:r>
            <a:r>
              <a:rPr lang="en-US" sz="2400" dirty="0">
                <a:solidFill>
                  <a:srgbClr val="000000"/>
                </a:solidFill>
                <a:ea typeface="DengXian" panose="02010600030101010101" pitchFamily="2" charset="-122"/>
                <a:cs typeface="Arial" panose="020B0604020202020204" pitchFamily="34" charset="0"/>
              </a:rPr>
              <a:t>, Courtney Cart</a:t>
            </a:r>
            <a:r>
              <a:rPr lang="en-US" sz="2400" baseline="30000" dirty="0">
                <a:solidFill>
                  <a:srgbClr val="000000"/>
                </a:solidFill>
                <a:ea typeface="DengXian" panose="02010600030101010101" pitchFamily="2" charset="-122"/>
                <a:cs typeface="Arial" panose="020B0604020202020204" pitchFamily="34" charset="0"/>
              </a:rPr>
              <a:t>4</a:t>
            </a:r>
            <a:r>
              <a:rPr lang="en-US" sz="2400" dirty="0">
                <a:solidFill>
                  <a:srgbClr val="000000"/>
                </a:solidFill>
                <a:ea typeface="DengXian" panose="02010600030101010101" pitchFamily="2" charset="-122"/>
                <a:cs typeface="Arial" panose="020B0604020202020204" pitchFamily="34" charset="0"/>
              </a:rPr>
              <a:t>,  Hannah White</a:t>
            </a:r>
            <a:r>
              <a:rPr lang="en-US" sz="2400" baseline="30000" dirty="0">
                <a:solidFill>
                  <a:srgbClr val="000000"/>
                </a:solidFill>
                <a:ea typeface="DengXian" panose="02010600030101010101" pitchFamily="2" charset="-122"/>
                <a:cs typeface="Arial" panose="020B0604020202020204" pitchFamily="34" charset="0"/>
              </a:rPr>
              <a:t>4</a:t>
            </a:r>
            <a:r>
              <a:rPr lang="en-US" sz="2400" dirty="0">
                <a:solidFill>
                  <a:srgbClr val="000000"/>
                </a:solidFill>
                <a:ea typeface="DengXian" panose="02010600030101010101" pitchFamily="2" charset="-122"/>
                <a:cs typeface="Arial" panose="020B0604020202020204" pitchFamily="34" charset="0"/>
              </a:rPr>
              <a:t>, Jessica Britt</a:t>
            </a:r>
            <a:r>
              <a:rPr lang="en-US" sz="2400" baseline="30000" dirty="0">
                <a:solidFill>
                  <a:srgbClr val="000000"/>
                </a:solidFill>
                <a:ea typeface="DengXian" panose="02010600030101010101" pitchFamily="2" charset="-122"/>
                <a:cs typeface="Arial" panose="020B0604020202020204" pitchFamily="34" charset="0"/>
              </a:rPr>
              <a:t>4</a:t>
            </a:r>
            <a:r>
              <a:rPr lang="en-US" sz="2400" dirty="0">
                <a:solidFill>
                  <a:srgbClr val="000000"/>
                </a:solidFill>
                <a:ea typeface="DengXian" panose="02010600030101010101" pitchFamily="2" charset="-122"/>
                <a:cs typeface="Arial" panose="020B0604020202020204" pitchFamily="34" charset="0"/>
              </a:rPr>
              <a:t>, Usah Lilavivat</a:t>
            </a:r>
            <a:r>
              <a:rPr lang="en-US" sz="2400" baseline="30000" dirty="0">
                <a:solidFill>
                  <a:srgbClr val="000000"/>
                </a:solidFill>
                <a:ea typeface="DengXian" panose="02010600030101010101" pitchFamily="2" charset="-122"/>
                <a:cs typeface="Arial" panose="020B0604020202020204" pitchFamily="34" charset="0"/>
              </a:rPr>
              <a:t>5</a:t>
            </a:r>
            <a:r>
              <a:rPr lang="en-US" sz="2400" dirty="0">
                <a:solidFill>
                  <a:srgbClr val="000000"/>
                </a:solidFill>
                <a:ea typeface="DengXian" panose="02010600030101010101" pitchFamily="2" charset="-122"/>
                <a:cs typeface="Arial" panose="020B0604020202020204" pitchFamily="34" charset="0"/>
              </a:rPr>
              <a:t>, Makala Smith</a:t>
            </a:r>
            <a:r>
              <a:rPr lang="en-US" sz="2400" baseline="30000" dirty="0">
                <a:solidFill>
                  <a:srgbClr val="000000"/>
                </a:solidFill>
                <a:ea typeface="DengXian" panose="02010600030101010101" pitchFamily="2" charset="-122"/>
                <a:cs typeface="Arial" panose="020B0604020202020204" pitchFamily="34" charset="0"/>
              </a:rPr>
              <a:t>5</a:t>
            </a:r>
            <a:r>
              <a:rPr lang="en-US" sz="2400" dirty="0">
                <a:solidFill>
                  <a:srgbClr val="000000"/>
                </a:solidFill>
                <a:ea typeface="DengXian" panose="02010600030101010101" pitchFamily="2" charset="-122"/>
                <a:cs typeface="Arial" panose="020B0604020202020204" pitchFamily="34" charset="0"/>
              </a:rPr>
              <a:t>, Matthew Finneran</a:t>
            </a:r>
            <a:r>
              <a:rPr lang="en-US" sz="2400" baseline="30000" dirty="0">
                <a:solidFill>
                  <a:srgbClr val="000000"/>
                </a:solidFill>
                <a:ea typeface="DengXian" panose="02010600030101010101" pitchFamily="2" charset="-122"/>
                <a:cs typeface="Arial" panose="020B0604020202020204" pitchFamily="34" charset="0"/>
              </a:rPr>
              <a:t>6</a:t>
            </a:r>
            <a:r>
              <a:rPr lang="en-US" sz="2400" dirty="0">
                <a:solidFill>
                  <a:srgbClr val="000000"/>
                </a:solidFill>
                <a:ea typeface="DengXian" panose="02010600030101010101" pitchFamily="2" charset="-122"/>
                <a:cs typeface="Arial" panose="020B0604020202020204" pitchFamily="34" charset="0"/>
              </a:rPr>
              <a:t>, Maegan Manson</a:t>
            </a:r>
            <a:r>
              <a:rPr lang="en-US" sz="2400" baseline="30000" dirty="0">
                <a:solidFill>
                  <a:srgbClr val="000000"/>
                </a:solidFill>
                <a:ea typeface="DengXian" panose="02010600030101010101" pitchFamily="2" charset="-122"/>
                <a:cs typeface="Arial" panose="020B0604020202020204" pitchFamily="34" charset="0"/>
              </a:rPr>
              <a:t>2</a:t>
            </a:r>
            <a:r>
              <a:rPr lang="en-US" sz="2400" dirty="0">
                <a:solidFill>
                  <a:srgbClr val="000000"/>
                </a:solidFill>
                <a:ea typeface="DengXian" panose="02010600030101010101" pitchFamily="2" charset="-122"/>
                <a:cs typeface="Arial" panose="020B0604020202020204" pitchFamily="34" charset="0"/>
              </a:rPr>
              <a:t>, Kelly Hunt</a:t>
            </a:r>
            <a:r>
              <a:rPr lang="en-US" sz="2400" baseline="30000" dirty="0">
                <a:solidFill>
                  <a:srgbClr val="000000"/>
                </a:solidFill>
                <a:ea typeface="DengXian" panose="02010600030101010101" pitchFamily="2" charset="-122"/>
                <a:cs typeface="Arial" panose="020B0604020202020204" pitchFamily="34" charset="0"/>
              </a:rPr>
              <a:t>7</a:t>
            </a:r>
            <a:r>
              <a:rPr lang="en-US" sz="2400" dirty="0">
                <a:solidFill>
                  <a:srgbClr val="000000"/>
                </a:solidFill>
                <a:ea typeface="DengXian" panose="02010600030101010101" pitchFamily="2" charset="-122"/>
                <a:cs typeface="Arial" panose="020B0604020202020204" pitchFamily="34" charset="0"/>
              </a:rPr>
              <a:t>, Timothy Lyons</a:t>
            </a:r>
            <a:r>
              <a:rPr lang="en-US" sz="2400" baseline="30000" dirty="0">
                <a:solidFill>
                  <a:srgbClr val="000000"/>
                </a:solidFill>
                <a:ea typeface="DengXian" panose="02010600030101010101" pitchFamily="2" charset="-122"/>
                <a:cs typeface="Arial" panose="020B0604020202020204" pitchFamily="34" charset="0"/>
              </a:rPr>
              <a:t>1,2</a:t>
            </a:r>
            <a:r>
              <a:rPr lang="en-US" sz="2400" dirty="0">
                <a:solidFill>
                  <a:srgbClr val="000000"/>
                </a:solidFill>
                <a:ea typeface="DengXian" panose="02010600030101010101" pitchFamily="2" charset="-122"/>
                <a:cs typeface="Arial" panose="020B0604020202020204" pitchFamily="34" charset="0"/>
              </a:rPr>
              <a:t> and MOMs Diabetes Program of SC.</a:t>
            </a:r>
            <a:endParaRPr lang="en-US" sz="2400" dirty="0">
              <a:ea typeface="DengXian" panose="02010600030101010101" pitchFamily="2" charset="-122"/>
              <a:cs typeface="Arial" panose="020B0604020202020204" pitchFamily="34" charset="0"/>
            </a:endParaRPr>
          </a:p>
        </p:txBody>
      </p:sp>
      <p:pic>
        <p:nvPicPr>
          <p:cNvPr id="32" name="Graphic 1">
            <a:extLst>
              <a:ext uri="{FF2B5EF4-FFF2-40B4-BE49-F238E27FC236}">
                <a16:creationId xmlns:a16="http://schemas.microsoft.com/office/drawing/2014/main" id="{CB882539-ED8A-AE5C-8CAC-FD5F13D86C33}"/>
              </a:ext>
            </a:extLst>
          </p:cNvPr>
          <p:cNvPicPr>
            <a:picLocks noChangeAspect="1"/>
          </p:cNvPicPr>
          <p:nvPr/>
        </p:nvPicPr>
        <p:blipFill rotWithShape="1">
          <a:blip r:embed="rId35">
            <a:extLst>
              <a:ext uri="{96DAC541-7B7A-43D3-8B79-37D633B846F1}">
                <asvg:svgBlip xmlns:asvg="http://schemas.microsoft.com/office/drawing/2016/SVG/main" r:embed="rId36"/>
              </a:ext>
            </a:extLst>
          </a:blip>
          <a:srcRect l="7693" t="36750" r="8333" b="35343"/>
          <a:stretch/>
        </p:blipFill>
        <p:spPr bwMode="auto">
          <a:xfrm>
            <a:off x="39166470" y="300087"/>
            <a:ext cx="10531244" cy="1968589"/>
          </a:xfrm>
          <a:prstGeom prst="rect">
            <a:avLst/>
          </a:prstGeom>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9df85aef-a806-4bd9-bf8d-09612187e7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84D0A08AC8A14395AB17BE5C925ED6" ma:contentTypeVersion="20" ma:contentTypeDescription="Create a new document." ma:contentTypeScope="" ma:versionID="81c8d2886cb87c4c569d0a9006bbe478">
  <xsd:schema xmlns:xsd="http://www.w3.org/2001/XMLSchema" xmlns:xs="http://www.w3.org/2001/XMLSchema" xmlns:p="http://schemas.microsoft.com/office/2006/metadata/properties" xmlns:ns1="http://schemas.microsoft.com/sharepoint/v3" xmlns:ns3="9df85aef-a806-4bd9-bf8d-09612187e7b8" xmlns:ns4="d4422263-b26f-4e18-97b9-6da8c1adbd61" targetNamespace="http://schemas.microsoft.com/office/2006/metadata/properties" ma:root="true" ma:fieldsID="c6d8ec677398013d61ffd7af4f83f410" ns1:_="" ns3:_="" ns4:_="">
    <xsd:import namespace="http://schemas.microsoft.com/sharepoint/v3"/>
    <xsd:import namespace="9df85aef-a806-4bd9-bf8d-09612187e7b8"/>
    <xsd:import namespace="d4422263-b26f-4e18-97b9-6da8c1adbd6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f85aef-a806-4bd9-bf8d-09612187e7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422263-b26f-4e18-97b9-6da8c1adbd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BD72A9-2F46-4667-88CE-DAA18523CD49}">
  <ds:schemaRefs>
    <ds:schemaRef ds:uri="http://schemas.microsoft.com/sharepoint/v3/contenttype/forms"/>
  </ds:schemaRefs>
</ds:datastoreItem>
</file>

<file path=customXml/itemProps2.xml><?xml version="1.0" encoding="utf-8"?>
<ds:datastoreItem xmlns:ds="http://schemas.openxmlformats.org/officeDocument/2006/customXml" ds:itemID="{3F627564-E7AC-49C1-A349-83F0A275C345}">
  <ds:schemaRefs>
    <ds:schemaRef ds:uri="http://purl.org/dc/elements/1.1/"/>
    <ds:schemaRef ds:uri="http://purl.org/dc/terms/"/>
    <ds:schemaRef ds:uri="http://schemas.microsoft.com/office/infopath/2007/PartnerControls"/>
    <ds:schemaRef ds:uri="http://www.w3.org/XML/1998/namespace"/>
    <ds:schemaRef ds:uri="http://purl.org/dc/dcmitype/"/>
    <ds:schemaRef ds:uri="d4422263-b26f-4e18-97b9-6da8c1adbd61"/>
    <ds:schemaRef ds:uri="http://schemas.microsoft.com/office/2006/documentManagement/types"/>
    <ds:schemaRef ds:uri="http://schemas.microsoft.com/sharepoint/v3"/>
    <ds:schemaRef ds:uri="http://schemas.openxmlformats.org/package/2006/metadata/core-properties"/>
    <ds:schemaRef ds:uri="9df85aef-a806-4bd9-bf8d-09612187e7b8"/>
    <ds:schemaRef ds:uri="http://schemas.microsoft.com/office/2006/metadata/properties"/>
  </ds:schemaRefs>
</ds:datastoreItem>
</file>

<file path=customXml/itemProps3.xml><?xml version="1.0" encoding="utf-8"?>
<ds:datastoreItem xmlns:ds="http://schemas.openxmlformats.org/officeDocument/2006/customXml" ds:itemID="{D1DE2804-6D78-4AF4-B7F0-D6335BB26D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f85aef-a806-4bd9-bf8d-09612187e7b8"/>
    <ds:schemaRef ds:uri="d4422263-b26f-4e18-97b9-6da8c1adbd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45608</TotalTime>
  <Words>1258</Words>
  <Application>Microsoft Office PowerPoint</Application>
  <PresentationFormat>Custom</PresentationFormat>
  <Paragraphs>155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DengXian</vt:lpstr>
      <vt:lpstr>-apple-system</vt:lpstr>
      <vt:lpstr>Arial</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Misti Leyva</cp:lastModifiedBy>
  <cp:revision>791</cp:revision>
  <cp:lastPrinted>2024-12-10T15:37:31Z</cp:lastPrinted>
  <dcterms:created xsi:type="dcterms:W3CDTF">1997-10-24T05:44:18Z</dcterms:created>
  <dcterms:modified xsi:type="dcterms:W3CDTF">2025-04-15T16:29:08Z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0x0101002984D0A08AC8A14395AB17BE5C925ED6</vt:lpwstr>
  </property>
</Properties>
</file>